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4"/>
  </p:sldMasterIdLst>
  <p:notesMasterIdLst>
    <p:notesMasterId r:id="rId15"/>
  </p:notesMasterIdLst>
  <p:handoutMasterIdLst>
    <p:handoutMasterId r:id="rId16"/>
  </p:handoutMasterIdLst>
  <p:sldIdLst>
    <p:sldId id="257" r:id="rId5"/>
    <p:sldId id="259" r:id="rId6"/>
    <p:sldId id="273" r:id="rId7"/>
    <p:sldId id="277" r:id="rId8"/>
    <p:sldId id="281" r:id="rId9"/>
    <p:sldId id="285" r:id="rId10"/>
    <p:sldId id="314" r:id="rId11"/>
    <p:sldId id="305" r:id="rId12"/>
    <p:sldId id="309" r:id="rId13"/>
    <p:sldId id="313" r:id="rId14"/>
  </p:sldIdLst>
  <p:sldSz cx="9144000" cy="5143500" type="screen16x9"/>
  <p:notesSz cx="6889750" cy="10018713"/>
  <p:embeddedFontLst>
    <p:embeddedFont>
      <p:font typeface="Aptos Narrow" panose="020B0004020202020204" pitchFamily="34" charset="0"/>
      <p:regular r:id="rId17"/>
      <p:bold r:id="rId18"/>
      <p:italic r:id="rId19"/>
      <p:boldItalic r:id="rId20"/>
    </p:embeddedFont>
    <p:embeddedFont>
      <p:font typeface="Lato" panose="020F0502020204030203" pitchFamily="34" charset="0"/>
      <p:regular r:id="rId21"/>
      <p:bold r:id="rId22"/>
      <p:italic r:id="rId23"/>
      <p:boldItalic r:id="rId24"/>
    </p:embeddedFont>
  </p:embeddedFontLst>
  <p:custDataLst>
    <p:tags r:id="rId25"/>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2" userDrawn="1">
          <p15:clr>
            <a:srgbClr val="A4A3A4"/>
          </p15:clr>
        </p15:guide>
        <p15:guide id="2" pos="385" userDrawn="1">
          <p15:clr>
            <a:srgbClr val="A4A3A4"/>
          </p15:clr>
        </p15:guide>
        <p15:guide id="4" orient="horz" pos="577" userDrawn="1">
          <p15:clr>
            <a:srgbClr val="A4A3A4"/>
          </p15:clr>
        </p15:guide>
        <p15:guide id="6" pos="530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4E7D01-5BA2-1A32-A545-51B736D15276}" name="Dijkstra, Ellen" initials="ED" userId="S::E.Dijkstra@leiden.nl::57d5f433-ace2-48c0-a210-56403418d6f0" providerId="AD"/>
  <p188:author id="{F7D81C2A-3B0B-929C-B836-42D89A9261D0}" name="Aarts, Annemiek" initials="AA" userId="S::a.aarts@leiden.nl::b6005501-ee67-4c3f-b2e6-e94bd667ee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7" autoAdjust="0"/>
    <p:restoredTop sz="94703" autoAdjust="0"/>
  </p:normalViewPr>
  <p:slideViewPr>
    <p:cSldViewPr snapToGrid="0">
      <p:cViewPr varScale="1">
        <p:scale>
          <a:sx n="116" d="100"/>
          <a:sy n="116" d="100"/>
        </p:scale>
        <p:origin x="69" y="255"/>
      </p:cViewPr>
      <p:guideLst>
        <p:guide orient="horz" pos="282"/>
        <p:guide pos="385"/>
        <p:guide orient="horz" pos="577"/>
        <p:guide pos="5307"/>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heel belangrijk</c:v>
                </c:pt>
              </c:strCache>
            </c:strRef>
          </c:tx>
          <c:invertIfNegative val="0"/>
          <c:dLbls>
            <c:dLbl>
              <c:idx val="0"/>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36ED-471B-BB08-1B67F03AF6B0}"/>
                </c:ext>
              </c:extLst>
            </c:dLbl>
            <c:dLbl>
              <c:idx val="1"/>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36ED-471B-BB08-1B67F03AF6B0}"/>
                </c:ext>
              </c:extLst>
            </c:dLbl>
            <c:dLbl>
              <c:idx val="2"/>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36ED-471B-BB08-1B67F03AF6B0}"/>
                </c:ext>
              </c:extLst>
            </c:dLbl>
            <c:dLbl>
              <c:idx val="3"/>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36ED-471B-BB08-1B67F03AF6B0}"/>
                </c:ext>
              </c:extLst>
            </c:dLbl>
            <c:dLbl>
              <c:idx val="4"/>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36ED-471B-BB08-1B67F03AF6B0}"/>
                </c:ext>
              </c:extLst>
            </c:dLbl>
            <c:dLbl>
              <c:idx val="5"/>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36ED-471B-BB08-1B67F03AF6B0}"/>
                </c:ext>
              </c:extLst>
            </c:dLbl>
            <c:dLbl>
              <c:idx val="6"/>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36ED-471B-BB08-1B67F03AF6B0}"/>
                </c:ext>
              </c:extLst>
            </c:dLbl>
            <c:dLbl>
              <c:idx val="7"/>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36ED-471B-BB08-1B67F03AF6B0}"/>
                </c:ext>
              </c:extLst>
            </c:dLbl>
            <c:dLbl>
              <c:idx val="8"/>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36ED-471B-BB08-1B67F03AF6B0}"/>
                </c:ext>
              </c:extLst>
            </c:dLbl>
            <c:dLbl>
              <c:idx val="9"/>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36ED-471B-BB08-1B67F03AF6B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Weinig CO2 uitstoot</c:v>
                </c:pt>
                <c:pt idx="1">
                  <c:v>Mogelijkheid om ook te koelen</c:v>
                </c:pt>
                <c:pt idx="2">
                  <c:v>Weinig aanpassingen aan de woning nodig</c:v>
                </c:pt>
                <c:pt idx="3">
                  <c:v>Volwassen en betrouwbare techniek</c:v>
                </c:pt>
                <c:pt idx="4">
                  <c:v>Lagere kosten voor de maatschappij</c:v>
                </c:pt>
                <c:pt idx="5">
                  <c:v>Weinig zichtbare en hoorbare impact in de wijk</c:v>
                </c:pt>
                <c:pt idx="6">
                  <c:v>Zelf overstap organiseren</c:v>
                </c:pt>
                <c:pt idx="7">
                  <c:v>Energiezuinig</c:v>
                </c:pt>
                <c:pt idx="8">
                  <c:v>Lagere eenmalige kosten voor de overstap</c:v>
                </c:pt>
                <c:pt idx="9">
                  <c:v>Lagere energierekening de komende jaren</c:v>
                </c:pt>
              </c:strCache>
            </c:strRef>
          </c:cat>
          <c:val>
            <c:numRef>
              <c:f>Sheet1!$B$2:$B$11</c:f>
              <c:numCache>
                <c:formatCode>0%</c:formatCode>
                <c:ptCount val="10"/>
                <c:pt idx="0">
                  <c:v>0.46169560776302399</c:v>
                </c:pt>
                <c:pt idx="1">
                  <c:v>0.14534288638689899</c:v>
                </c:pt>
                <c:pt idx="2">
                  <c:v>0.49178644763860402</c:v>
                </c:pt>
                <c:pt idx="3">
                  <c:v>0.713114754098361</c:v>
                </c:pt>
                <c:pt idx="4">
                  <c:v>0.22657054582904201</c:v>
                </c:pt>
                <c:pt idx="5">
                  <c:v>0.33985581874356302</c:v>
                </c:pt>
                <c:pt idx="6">
                  <c:v>0.27880658436214001</c:v>
                </c:pt>
                <c:pt idx="7">
                  <c:v>0.620760534429599</c:v>
                </c:pt>
                <c:pt idx="8">
                  <c:v>0.40988671472708599</c:v>
                </c:pt>
                <c:pt idx="9">
                  <c:v>0.43500511770726702</c:v>
                </c:pt>
              </c:numCache>
            </c:numRef>
          </c:val>
          <c:extLst>
            <c:ext xmlns:c16="http://schemas.microsoft.com/office/drawing/2014/chart" uri="{C3380CC4-5D6E-409C-BE32-E72D297353CC}">
              <c16:uniqueId val="{0000000A-36ED-471B-BB08-1B67F03AF6B0}"/>
            </c:ext>
          </c:extLst>
        </c:ser>
        <c:ser>
          <c:idx val="1"/>
          <c:order val="1"/>
          <c:tx>
            <c:strRef>
              <c:f>Sheet1!$C$1</c:f>
              <c:strCache>
                <c:ptCount val="1"/>
                <c:pt idx="0">
                  <c:v>een beetje belangrijk</c:v>
                </c:pt>
              </c:strCache>
            </c:strRef>
          </c:tx>
          <c:invertIfNegative val="0"/>
          <c:dLbls>
            <c:dLbl>
              <c:idx val="0"/>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36ED-471B-BB08-1B67F03AF6B0}"/>
                </c:ext>
              </c:extLst>
            </c:dLbl>
            <c:dLbl>
              <c:idx val="1"/>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36ED-471B-BB08-1B67F03AF6B0}"/>
                </c:ext>
              </c:extLst>
            </c:dLbl>
            <c:dLbl>
              <c:idx val="2"/>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36ED-471B-BB08-1B67F03AF6B0}"/>
                </c:ext>
              </c:extLst>
            </c:dLbl>
            <c:dLbl>
              <c:idx val="3"/>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36ED-471B-BB08-1B67F03AF6B0}"/>
                </c:ext>
              </c:extLst>
            </c:dLbl>
            <c:dLbl>
              <c:idx val="4"/>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36ED-471B-BB08-1B67F03AF6B0}"/>
                </c:ext>
              </c:extLst>
            </c:dLbl>
            <c:dLbl>
              <c:idx val="5"/>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36ED-471B-BB08-1B67F03AF6B0}"/>
                </c:ext>
              </c:extLst>
            </c:dLbl>
            <c:dLbl>
              <c:idx val="6"/>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36ED-471B-BB08-1B67F03AF6B0}"/>
                </c:ext>
              </c:extLst>
            </c:dLbl>
            <c:dLbl>
              <c:idx val="7"/>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36ED-471B-BB08-1B67F03AF6B0}"/>
                </c:ext>
              </c:extLst>
            </c:dLbl>
            <c:dLbl>
              <c:idx val="8"/>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3-36ED-471B-BB08-1B67F03AF6B0}"/>
                </c:ext>
              </c:extLst>
            </c:dLbl>
            <c:dLbl>
              <c:idx val="9"/>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4-36ED-471B-BB08-1B67F03AF6B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Weinig CO2 uitstoot</c:v>
                </c:pt>
                <c:pt idx="1">
                  <c:v>Mogelijkheid om ook te koelen</c:v>
                </c:pt>
                <c:pt idx="2">
                  <c:v>Weinig aanpassingen aan de woning nodig</c:v>
                </c:pt>
                <c:pt idx="3">
                  <c:v>Volwassen en betrouwbare techniek</c:v>
                </c:pt>
                <c:pt idx="4">
                  <c:v>Lagere kosten voor de maatschappij</c:v>
                </c:pt>
                <c:pt idx="5">
                  <c:v>Weinig zichtbare en hoorbare impact in de wijk</c:v>
                </c:pt>
                <c:pt idx="6">
                  <c:v>Zelf overstap organiseren</c:v>
                </c:pt>
                <c:pt idx="7">
                  <c:v>Energiezuinig</c:v>
                </c:pt>
                <c:pt idx="8">
                  <c:v>Lagere eenmalige kosten voor de overstap</c:v>
                </c:pt>
                <c:pt idx="9">
                  <c:v>Lagere energierekening de komende jaren</c:v>
                </c:pt>
              </c:strCache>
            </c:strRef>
          </c:cat>
          <c:val>
            <c:numRef>
              <c:f>Sheet1!$C$2:$C$11</c:f>
              <c:numCache>
                <c:formatCode>0%</c:formatCode>
                <c:ptCount val="10"/>
                <c:pt idx="0">
                  <c:v>0.26966292134831499</c:v>
                </c:pt>
                <c:pt idx="1">
                  <c:v>0.34493346980552703</c:v>
                </c:pt>
                <c:pt idx="2">
                  <c:v>0.318275154004107</c:v>
                </c:pt>
                <c:pt idx="3">
                  <c:v>0.195696721311475</c:v>
                </c:pt>
                <c:pt idx="4">
                  <c:v>0.314109165808445</c:v>
                </c:pt>
                <c:pt idx="5">
                  <c:v>0.27703398558187398</c:v>
                </c:pt>
                <c:pt idx="6">
                  <c:v>0.21604938271604901</c:v>
                </c:pt>
                <c:pt idx="7">
                  <c:v>0.25899280575539602</c:v>
                </c:pt>
                <c:pt idx="8">
                  <c:v>0.27188465499485098</c:v>
                </c:pt>
                <c:pt idx="9">
                  <c:v>0.31627430910951898</c:v>
                </c:pt>
              </c:numCache>
            </c:numRef>
          </c:val>
          <c:extLst>
            <c:ext xmlns:c16="http://schemas.microsoft.com/office/drawing/2014/chart" uri="{C3380CC4-5D6E-409C-BE32-E72D297353CC}">
              <c16:uniqueId val="{00000015-36ED-471B-BB08-1B67F03AF6B0}"/>
            </c:ext>
          </c:extLst>
        </c:ser>
        <c:ser>
          <c:idx val="2"/>
          <c:order val="2"/>
          <c:tx>
            <c:strRef>
              <c:f>Sheet1!$D$1</c:f>
              <c:strCache>
                <c:ptCount val="1"/>
                <c:pt idx="0">
                  <c:v>niet belangrijk/niet onbelangrijk</c:v>
                </c:pt>
              </c:strCache>
            </c:strRef>
          </c:tx>
          <c:spPr>
            <a:solidFill>
              <a:srgbClr val="FFC000"/>
            </a:solidFill>
          </c:spPr>
          <c:invertIfNegative val="0"/>
          <c:dLbls>
            <c:dLbl>
              <c:idx val="0"/>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6-36ED-471B-BB08-1B67F03AF6B0}"/>
                </c:ext>
              </c:extLst>
            </c:dLbl>
            <c:dLbl>
              <c:idx val="1"/>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7-36ED-471B-BB08-1B67F03AF6B0}"/>
                </c:ext>
              </c:extLst>
            </c:dLbl>
            <c:dLbl>
              <c:idx val="2"/>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8-36ED-471B-BB08-1B67F03AF6B0}"/>
                </c:ext>
              </c:extLst>
            </c:dLbl>
            <c:dLbl>
              <c:idx val="3"/>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9-36ED-471B-BB08-1B67F03AF6B0}"/>
                </c:ext>
              </c:extLst>
            </c:dLbl>
            <c:dLbl>
              <c:idx val="4"/>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A-36ED-471B-BB08-1B67F03AF6B0}"/>
                </c:ext>
              </c:extLst>
            </c:dLbl>
            <c:dLbl>
              <c:idx val="5"/>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B-36ED-471B-BB08-1B67F03AF6B0}"/>
                </c:ext>
              </c:extLst>
            </c:dLbl>
            <c:dLbl>
              <c:idx val="6"/>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C-36ED-471B-BB08-1B67F03AF6B0}"/>
                </c:ext>
              </c:extLst>
            </c:dLbl>
            <c:dLbl>
              <c:idx val="7"/>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D-36ED-471B-BB08-1B67F03AF6B0}"/>
                </c:ext>
              </c:extLst>
            </c:dLbl>
            <c:dLbl>
              <c:idx val="8"/>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E-36ED-471B-BB08-1B67F03AF6B0}"/>
                </c:ext>
              </c:extLst>
            </c:dLbl>
            <c:dLbl>
              <c:idx val="9"/>
              <c:spPr/>
              <c:txPr>
                <a:bodyPr/>
                <a:lstStyle/>
                <a:p>
                  <a:pPr>
                    <a:defRPr sz="1000" smtId="4294967295"/>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F-36ED-471B-BB08-1B67F03AF6B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Weinig CO2 uitstoot</c:v>
                </c:pt>
                <c:pt idx="1">
                  <c:v>Mogelijkheid om ook te koelen</c:v>
                </c:pt>
                <c:pt idx="2">
                  <c:v>Weinig aanpassingen aan de woning nodig</c:v>
                </c:pt>
                <c:pt idx="3">
                  <c:v>Volwassen en betrouwbare techniek</c:v>
                </c:pt>
                <c:pt idx="4">
                  <c:v>Lagere kosten voor de maatschappij</c:v>
                </c:pt>
                <c:pt idx="5">
                  <c:v>Weinig zichtbare en hoorbare impact in de wijk</c:v>
                </c:pt>
                <c:pt idx="6">
                  <c:v>Zelf overstap organiseren</c:v>
                </c:pt>
                <c:pt idx="7">
                  <c:v>Energiezuinig</c:v>
                </c:pt>
                <c:pt idx="8">
                  <c:v>Lagere eenmalige kosten voor de overstap</c:v>
                </c:pt>
                <c:pt idx="9">
                  <c:v>Lagere energierekening de komende jaren</c:v>
                </c:pt>
              </c:strCache>
            </c:strRef>
          </c:cat>
          <c:val>
            <c:numRef>
              <c:f>Sheet1!$D$2:$D$11</c:f>
              <c:numCache>
                <c:formatCode>0%</c:formatCode>
                <c:ptCount val="10"/>
                <c:pt idx="0">
                  <c:v>0.14402451481103201</c:v>
                </c:pt>
                <c:pt idx="1">
                  <c:v>0.23234390992835199</c:v>
                </c:pt>
                <c:pt idx="2">
                  <c:v>0.11088295687885</c:v>
                </c:pt>
                <c:pt idx="3">
                  <c:v>4.9180327868852E-2</c:v>
                </c:pt>
                <c:pt idx="4">
                  <c:v>0.25437693099897002</c:v>
                </c:pt>
                <c:pt idx="5">
                  <c:v>0.20494335736354299</c:v>
                </c:pt>
                <c:pt idx="6">
                  <c:v>0.23045267489711899</c:v>
                </c:pt>
                <c:pt idx="7">
                  <c:v>6.7831449126412993E-2</c:v>
                </c:pt>
                <c:pt idx="8">
                  <c:v>0.184346035015448</c:v>
                </c:pt>
                <c:pt idx="9">
                  <c:v>0.193449334698055</c:v>
                </c:pt>
              </c:numCache>
            </c:numRef>
          </c:val>
          <c:extLst>
            <c:ext xmlns:c16="http://schemas.microsoft.com/office/drawing/2014/chart" uri="{C3380CC4-5D6E-409C-BE32-E72D297353CC}">
              <c16:uniqueId val="{00000020-36ED-471B-BB08-1B67F03AF6B0}"/>
            </c:ext>
          </c:extLst>
        </c:ser>
        <c:ser>
          <c:idx val="3"/>
          <c:order val="3"/>
          <c:tx>
            <c:strRef>
              <c:f>Sheet1!$E$1</c:f>
              <c:strCache>
                <c:ptCount val="1"/>
                <c:pt idx="0">
                  <c:v>een beetje onbelangrijk</c:v>
                </c:pt>
              </c:strCache>
            </c:strRef>
          </c:tx>
          <c:spPr>
            <a:solidFill>
              <a:schemeClr val="accent3"/>
            </a:solidFill>
          </c:spPr>
          <c:invertIfNegative val="0"/>
          <c:dLbls>
            <c:dLbl>
              <c:idx val="0"/>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1-36ED-471B-BB08-1B67F03AF6B0}"/>
                </c:ext>
              </c:extLst>
            </c:dLbl>
            <c:dLbl>
              <c:idx val="1"/>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2-36ED-471B-BB08-1B67F03AF6B0}"/>
                </c:ext>
              </c:extLst>
            </c:dLbl>
            <c:dLbl>
              <c:idx val="2"/>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3-36ED-471B-BB08-1B67F03AF6B0}"/>
                </c:ext>
              </c:extLst>
            </c:dLbl>
            <c:dLbl>
              <c:idx val="3"/>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4-36ED-471B-BB08-1B67F03AF6B0}"/>
                </c:ext>
              </c:extLst>
            </c:dLbl>
            <c:dLbl>
              <c:idx val="4"/>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5-36ED-471B-BB08-1B67F03AF6B0}"/>
                </c:ext>
              </c:extLst>
            </c:dLbl>
            <c:dLbl>
              <c:idx val="5"/>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6-36ED-471B-BB08-1B67F03AF6B0}"/>
                </c:ext>
              </c:extLst>
            </c:dLbl>
            <c:dLbl>
              <c:idx val="6"/>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7-36ED-471B-BB08-1B67F03AF6B0}"/>
                </c:ext>
              </c:extLst>
            </c:dLbl>
            <c:dLbl>
              <c:idx val="7"/>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8-36ED-471B-BB08-1B67F03AF6B0}"/>
                </c:ext>
              </c:extLst>
            </c:dLbl>
            <c:dLbl>
              <c:idx val="8"/>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9-36ED-471B-BB08-1B67F03AF6B0}"/>
                </c:ext>
              </c:extLst>
            </c:dLbl>
            <c:dLbl>
              <c:idx val="9"/>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A-36ED-471B-BB08-1B67F03AF6B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Weinig CO2 uitstoot</c:v>
                </c:pt>
                <c:pt idx="1">
                  <c:v>Mogelijkheid om ook te koelen</c:v>
                </c:pt>
                <c:pt idx="2">
                  <c:v>Weinig aanpassingen aan de woning nodig</c:v>
                </c:pt>
                <c:pt idx="3">
                  <c:v>Volwassen en betrouwbare techniek</c:v>
                </c:pt>
                <c:pt idx="4">
                  <c:v>Lagere kosten voor de maatschappij</c:v>
                </c:pt>
                <c:pt idx="5">
                  <c:v>Weinig zichtbare en hoorbare impact in de wijk</c:v>
                </c:pt>
                <c:pt idx="6">
                  <c:v>Zelf overstap organiseren</c:v>
                </c:pt>
                <c:pt idx="7">
                  <c:v>Energiezuinig</c:v>
                </c:pt>
                <c:pt idx="8">
                  <c:v>Lagere eenmalige kosten voor de overstap</c:v>
                </c:pt>
                <c:pt idx="9">
                  <c:v>Lagere energierekening de komende jaren</c:v>
                </c:pt>
              </c:strCache>
            </c:strRef>
          </c:cat>
          <c:val>
            <c:numRef>
              <c:f>Sheet1!$E$2:$E$11</c:f>
              <c:numCache>
                <c:formatCode>0%</c:formatCode>
                <c:ptCount val="10"/>
                <c:pt idx="0">
                  <c:v>3.3707865168538999E-2</c:v>
                </c:pt>
                <c:pt idx="1">
                  <c:v>0.11770726714431901</c:v>
                </c:pt>
                <c:pt idx="2">
                  <c:v>4.9281314168377999E-2</c:v>
                </c:pt>
                <c:pt idx="3">
                  <c:v>2.0491803278688998E-2</c:v>
                </c:pt>
                <c:pt idx="4">
                  <c:v>9.2687950566425995E-2</c:v>
                </c:pt>
                <c:pt idx="5">
                  <c:v>0.10298661174047399</c:v>
                </c:pt>
                <c:pt idx="6">
                  <c:v>8.4362139917695006E-2</c:v>
                </c:pt>
                <c:pt idx="7">
                  <c:v>1.9527235354573E-2</c:v>
                </c:pt>
                <c:pt idx="8">
                  <c:v>7.4150360453140995E-2</c:v>
                </c:pt>
                <c:pt idx="9">
                  <c:v>4.0941658137155001E-2</c:v>
                </c:pt>
              </c:numCache>
            </c:numRef>
          </c:val>
          <c:extLst>
            <c:ext xmlns:c16="http://schemas.microsoft.com/office/drawing/2014/chart" uri="{C3380CC4-5D6E-409C-BE32-E72D297353CC}">
              <c16:uniqueId val="{0000002B-36ED-471B-BB08-1B67F03AF6B0}"/>
            </c:ext>
          </c:extLst>
        </c:ser>
        <c:ser>
          <c:idx val="4"/>
          <c:order val="4"/>
          <c:tx>
            <c:strRef>
              <c:f>Sheet1!$F$1</c:f>
              <c:strCache>
                <c:ptCount val="1"/>
                <c:pt idx="0">
                  <c:v>heel onbelangrijk</c:v>
                </c:pt>
              </c:strCache>
            </c:strRef>
          </c:tx>
          <c:invertIfNegative val="0"/>
          <c:dLbls>
            <c:dLbl>
              <c:idx val="0"/>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C-36ED-471B-BB08-1B67F03AF6B0}"/>
                </c:ext>
              </c:extLst>
            </c:dLbl>
            <c:dLbl>
              <c:idx val="1"/>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D-36ED-471B-BB08-1B67F03AF6B0}"/>
                </c:ext>
              </c:extLst>
            </c:dLbl>
            <c:dLbl>
              <c:idx val="2"/>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E-36ED-471B-BB08-1B67F03AF6B0}"/>
                </c:ext>
              </c:extLst>
            </c:dLbl>
            <c:dLbl>
              <c:idx val="3"/>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2F-36ED-471B-BB08-1B67F03AF6B0}"/>
                </c:ext>
              </c:extLst>
            </c:dLbl>
            <c:dLbl>
              <c:idx val="4"/>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0-36ED-471B-BB08-1B67F03AF6B0}"/>
                </c:ext>
              </c:extLst>
            </c:dLbl>
            <c:dLbl>
              <c:idx val="5"/>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1-36ED-471B-BB08-1B67F03AF6B0}"/>
                </c:ext>
              </c:extLst>
            </c:dLbl>
            <c:dLbl>
              <c:idx val="6"/>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2-36ED-471B-BB08-1B67F03AF6B0}"/>
                </c:ext>
              </c:extLst>
            </c:dLbl>
            <c:dLbl>
              <c:idx val="7"/>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3-36ED-471B-BB08-1B67F03AF6B0}"/>
                </c:ext>
              </c:extLst>
            </c:dLbl>
            <c:dLbl>
              <c:idx val="8"/>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4-36ED-471B-BB08-1B67F03AF6B0}"/>
                </c:ext>
              </c:extLst>
            </c:dLbl>
            <c:dLbl>
              <c:idx val="9"/>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5-36ED-471B-BB08-1B67F03AF6B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Weinig CO2 uitstoot</c:v>
                </c:pt>
                <c:pt idx="1">
                  <c:v>Mogelijkheid om ook te koelen</c:v>
                </c:pt>
                <c:pt idx="2">
                  <c:v>Weinig aanpassingen aan de woning nodig</c:v>
                </c:pt>
                <c:pt idx="3">
                  <c:v>Volwassen en betrouwbare techniek</c:v>
                </c:pt>
                <c:pt idx="4">
                  <c:v>Lagere kosten voor de maatschappij</c:v>
                </c:pt>
                <c:pt idx="5">
                  <c:v>Weinig zichtbare en hoorbare impact in de wijk</c:v>
                </c:pt>
                <c:pt idx="6">
                  <c:v>Zelf overstap organiseren</c:v>
                </c:pt>
                <c:pt idx="7">
                  <c:v>Energiezuinig</c:v>
                </c:pt>
                <c:pt idx="8">
                  <c:v>Lagere eenmalige kosten voor de overstap</c:v>
                </c:pt>
                <c:pt idx="9">
                  <c:v>Lagere energierekening de komende jaren</c:v>
                </c:pt>
              </c:strCache>
            </c:strRef>
          </c:cat>
          <c:val>
            <c:numRef>
              <c:f>Sheet1!$F$2:$F$11</c:f>
              <c:numCache>
                <c:formatCode>0%</c:formatCode>
                <c:ptCount val="10"/>
                <c:pt idx="0">
                  <c:v>8.0694586312564001E-2</c:v>
                </c:pt>
                <c:pt idx="1">
                  <c:v>0.14431934493347001</c:v>
                </c:pt>
                <c:pt idx="2">
                  <c:v>2.2587268993840001E-2</c:v>
                </c:pt>
                <c:pt idx="3">
                  <c:v>8.1967213114749991E-3</c:v>
                </c:pt>
                <c:pt idx="4">
                  <c:v>7.5180226570546002E-2</c:v>
                </c:pt>
                <c:pt idx="5">
                  <c:v>3.9134912461379998E-2</c:v>
                </c:pt>
                <c:pt idx="6">
                  <c:v>0.10082304526749</c:v>
                </c:pt>
                <c:pt idx="7">
                  <c:v>2.8776978417266001E-2</c:v>
                </c:pt>
                <c:pt idx="8">
                  <c:v>3.9134912461379998E-2</c:v>
                </c:pt>
                <c:pt idx="9">
                  <c:v>1.0235414534289E-2</c:v>
                </c:pt>
              </c:numCache>
            </c:numRef>
          </c:val>
          <c:extLst>
            <c:ext xmlns:c16="http://schemas.microsoft.com/office/drawing/2014/chart" uri="{C3380CC4-5D6E-409C-BE32-E72D297353CC}">
              <c16:uniqueId val="{00000036-36ED-471B-BB08-1B67F03AF6B0}"/>
            </c:ext>
          </c:extLst>
        </c:ser>
        <c:ser>
          <c:idx val="5"/>
          <c:order val="5"/>
          <c:tx>
            <c:strRef>
              <c:f>Sheet1!$G$1</c:f>
              <c:strCache>
                <c:ptCount val="1"/>
                <c:pt idx="0">
                  <c:v>weet ik niet</c:v>
                </c:pt>
              </c:strCache>
            </c:strRef>
          </c:tx>
          <c:spPr>
            <a:solidFill>
              <a:srgbClr val="CCCC00"/>
            </a:solidFill>
          </c:spPr>
          <c:invertIfNegative val="0"/>
          <c:dLbls>
            <c:dLbl>
              <c:idx val="0"/>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7-36ED-471B-BB08-1B67F03AF6B0}"/>
                </c:ext>
              </c:extLst>
            </c:dLbl>
            <c:dLbl>
              <c:idx val="1"/>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8-36ED-471B-BB08-1B67F03AF6B0}"/>
                </c:ext>
              </c:extLst>
            </c:dLbl>
            <c:dLbl>
              <c:idx val="2"/>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9-36ED-471B-BB08-1B67F03AF6B0}"/>
                </c:ext>
              </c:extLst>
            </c:dLbl>
            <c:dLbl>
              <c:idx val="3"/>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A-36ED-471B-BB08-1B67F03AF6B0}"/>
                </c:ext>
              </c:extLst>
            </c:dLbl>
            <c:dLbl>
              <c:idx val="4"/>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B-36ED-471B-BB08-1B67F03AF6B0}"/>
                </c:ext>
              </c:extLst>
            </c:dLbl>
            <c:dLbl>
              <c:idx val="5"/>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C-36ED-471B-BB08-1B67F03AF6B0}"/>
                </c:ext>
              </c:extLst>
            </c:dLbl>
            <c:dLbl>
              <c:idx val="6"/>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D-36ED-471B-BB08-1B67F03AF6B0}"/>
                </c:ext>
              </c:extLst>
            </c:dLbl>
            <c:dLbl>
              <c:idx val="7"/>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E-36ED-471B-BB08-1B67F03AF6B0}"/>
                </c:ext>
              </c:extLst>
            </c:dLbl>
            <c:dLbl>
              <c:idx val="8"/>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3F-36ED-471B-BB08-1B67F03AF6B0}"/>
                </c:ext>
              </c:extLst>
            </c:dLbl>
            <c:dLbl>
              <c:idx val="9"/>
              <c:spPr/>
              <c:txPr>
                <a:bodyPr/>
                <a:lstStyle/>
                <a:p>
                  <a:pPr>
                    <a:defRPr sz="1000" smtId="4294967295">
                      <a:solidFill>
                        <a:srgbClr val="FFFFFF"/>
                      </a:solidFill>
                    </a:defRPr>
                  </a:pPr>
                  <a:endParaRPr lang="nl-NL"/>
                </a:p>
              </c:txPr>
              <c:showLegendKey val="0"/>
              <c:showVal val="1"/>
              <c:showCatName val="0"/>
              <c:showSerName val="0"/>
              <c:showPercent val="0"/>
              <c:showBubbleSize val="0"/>
              <c:separator>/</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40-36ED-471B-BB08-1B67F03AF6B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cat>
            <c:strRef>
              <c:f>Sheet1!$A$2:$A$11</c:f>
              <c:strCache>
                <c:ptCount val="10"/>
                <c:pt idx="0">
                  <c:v>Weinig CO2 uitstoot</c:v>
                </c:pt>
                <c:pt idx="1">
                  <c:v>Mogelijkheid om ook te koelen</c:v>
                </c:pt>
                <c:pt idx="2">
                  <c:v>Weinig aanpassingen aan de woning nodig</c:v>
                </c:pt>
                <c:pt idx="3">
                  <c:v>Volwassen en betrouwbare techniek</c:v>
                </c:pt>
                <c:pt idx="4">
                  <c:v>Lagere kosten voor de maatschappij</c:v>
                </c:pt>
                <c:pt idx="5">
                  <c:v>Weinig zichtbare en hoorbare impact in de wijk</c:v>
                </c:pt>
                <c:pt idx="6">
                  <c:v>Zelf overstap organiseren</c:v>
                </c:pt>
                <c:pt idx="7">
                  <c:v>Energiezuinig</c:v>
                </c:pt>
                <c:pt idx="8">
                  <c:v>Lagere eenmalige kosten voor de overstap</c:v>
                </c:pt>
                <c:pt idx="9">
                  <c:v>Lagere energierekening de komende jaren</c:v>
                </c:pt>
              </c:strCache>
            </c:strRef>
          </c:cat>
          <c:val>
            <c:numRef>
              <c:f>Sheet1!$G$2:$G$11</c:f>
              <c:numCache>
                <c:formatCode>0%</c:formatCode>
                <c:ptCount val="10"/>
                <c:pt idx="0">
                  <c:v>1.0214504596527001E-2</c:v>
                </c:pt>
                <c:pt idx="1">
                  <c:v>1.5353121801433001E-2</c:v>
                </c:pt>
                <c:pt idx="2">
                  <c:v>7.1868583162219999E-3</c:v>
                </c:pt>
                <c:pt idx="3">
                  <c:v>1.3319672131148E-2</c:v>
                </c:pt>
                <c:pt idx="4">
                  <c:v>3.7075180226570997E-2</c:v>
                </c:pt>
                <c:pt idx="5">
                  <c:v>3.6045314109165998E-2</c:v>
                </c:pt>
                <c:pt idx="6">
                  <c:v>8.9506172839506001E-2</c:v>
                </c:pt>
                <c:pt idx="7">
                  <c:v>4.1109969167520003E-3</c:v>
                </c:pt>
                <c:pt idx="8">
                  <c:v>2.0597322348094999E-2</c:v>
                </c:pt>
                <c:pt idx="9">
                  <c:v>4.0941658137150002E-3</c:v>
                </c:pt>
              </c:numCache>
            </c:numRef>
          </c:val>
          <c:extLst>
            <c:ext xmlns:c16="http://schemas.microsoft.com/office/drawing/2014/chart" uri="{C3380CC4-5D6E-409C-BE32-E72D297353CC}">
              <c16:uniqueId val="{00000041-36ED-471B-BB08-1B67F03AF6B0}"/>
            </c:ext>
          </c:extLst>
        </c:ser>
        <c:dLbls>
          <c:showLegendKey val="0"/>
          <c:showVal val="0"/>
          <c:showCatName val="0"/>
          <c:showSerName val="0"/>
          <c:showPercent val="0"/>
          <c:showBubbleSize val="0"/>
        </c:dLbls>
        <c:gapWidth val="100"/>
        <c:overlap val="100"/>
        <c:axId val="67451136"/>
        <c:axId val="66437120"/>
      </c:barChart>
      <c:catAx>
        <c:axId val="67451136"/>
        <c:scaling>
          <c:orientation val="minMax"/>
        </c:scaling>
        <c:delete val="0"/>
        <c:axPos val="l"/>
        <c:numFmt formatCode="General" sourceLinked="1"/>
        <c:majorTickMark val="out"/>
        <c:minorTickMark val="none"/>
        <c:tickLblPos val="low"/>
        <c:crossAx val="66437120"/>
        <c:crosses val="autoZero"/>
        <c:auto val="0"/>
        <c:lblAlgn val="ctr"/>
        <c:lblOffset val="100"/>
        <c:noMultiLvlLbl val="0"/>
      </c:catAx>
      <c:valAx>
        <c:axId val="66437120"/>
        <c:scaling>
          <c:orientation val="minMax"/>
          <c:max val="1"/>
          <c:min val="0"/>
        </c:scaling>
        <c:delete val="0"/>
        <c:axPos val="b"/>
        <c:majorGridlines/>
        <c:numFmt formatCode="0%" sourceLinked="0"/>
        <c:majorTickMark val="out"/>
        <c:minorTickMark val="none"/>
        <c:tickLblPos val="low"/>
        <c:crossAx val="67451136"/>
        <c:crosses val="autoZero"/>
        <c:crossBetween val="between"/>
      </c:valAx>
    </c:plotArea>
    <c:legend>
      <c:legendPos val="b"/>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antwoorden</c:v>
                </c:pt>
              </c:strCache>
            </c:strRef>
          </c:tx>
          <c:dLbls>
            <c:dLbl>
              <c:idx val="0"/>
              <c:layout>
                <c:manualLayout>
                  <c:x val="5.7752331847184743E-2"/>
                  <c:y val="1.3838006520751971E-2"/>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F18E-46DD-AB82-E94E4347EB37}"/>
                </c:ext>
              </c:extLst>
            </c:dLbl>
            <c:dLbl>
              <c:idx val="1"/>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F18E-46DD-AB82-E94E4347EB37}"/>
                </c:ext>
              </c:extLst>
            </c:dLbl>
            <c:dLbl>
              <c:idx val="2"/>
              <c:layout>
                <c:manualLayout>
                  <c:x val="-6.0874079514600193E-2"/>
                  <c:y val="6.9190032603759855E-3"/>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F18E-46DD-AB82-E94E4347EB37}"/>
                </c:ext>
              </c:extLst>
            </c:dLbl>
            <c:spPr>
              <a:noFill/>
              <a:ln>
                <a:noFill/>
              </a:ln>
              <a:effectLst/>
            </c:spPr>
            <c:txPr>
              <a:bodyPr wrap="square" lIns="38100" tIns="19050" rIns="38100" bIns="19050" anchor="ctr">
                <a:spAutoFit/>
              </a:bodyPr>
              <a:lstStyle/>
              <a:p>
                <a:pPr>
                  <a:defRPr>
                    <a:solidFill>
                      <a:schemeClr val="tx2"/>
                    </a:solidFill>
                  </a:defRPr>
                </a:pPr>
                <a:endParaRPr lang="nl-NL"/>
              </a:p>
            </c:txPr>
            <c:dLblPos val="outEnd"/>
            <c:showLegendKey val="0"/>
            <c:showVal val="0"/>
            <c:showCatName val="1"/>
            <c:showSerName val="0"/>
            <c:showPercent val="0"/>
            <c:showBubbleSize val="0"/>
            <c:showLeaderLines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Sheet1!$A$2:$A$4</c:f>
              <c:strCache>
                <c:ptCount val="3"/>
                <c:pt idx="0">
                  <c:v>Huurwoning</c:v>
                </c:pt>
                <c:pt idx="1">
                  <c:v>Eigen koopwoning</c:v>
                </c:pt>
                <c:pt idx="2">
                  <c:v>Anders</c:v>
                </c:pt>
              </c:strCache>
            </c:strRef>
          </c:cat>
          <c:val>
            <c:numRef>
              <c:f>Sheet1!$B$2:$B$4</c:f>
              <c:numCache>
                <c:formatCode>0%</c:formatCode>
                <c:ptCount val="3"/>
                <c:pt idx="0">
                  <c:v>4.6938775510203999E-2</c:v>
                </c:pt>
                <c:pt idx="1">
                  <c:v>0.95</c:v>
                </c:pt>
                <c:pt idx="2">
                  <c:v>3.0612244897960002E-3</c:v>
                </c:pt>
              </c:numCache>
            </c:numRef>
          </c:val>
          <c:extLst>
            <c:ext xmlns:c16="http://schemas.microsoft.com/office/drawing/2014/chart" uri="{C3380CC4-5D6E-409C-BE32-E72D297353CC}">
              <c16:uniqueId val="{00000003-F18E-46DD-AB82-E94E4347EB37}"/>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antwoorden</c:v>
                </c:pt>
              </c:strCache>
            </c:strRef>
          </c:tx>
          <c:dLbls>
            <c:dLbl>
              <c:idx val="0"/>
              <c:layout>
                <c:manualLayout>
                  <c:x val="-6.2434953348307889E-3"/>
                  <c:y val="4.6435142993732158E-2"/>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75B6-4905-B395-C35C983A0AA4}"/>
                </c:ext>
              </c:extLst>
            </c:dLbl>
            <c:dLbl>
              <c:idx val="1"/>
              <c:layout>
                <c:manualLayout>
                  <c:x val="-0.10770029452583112"/>
                  <c:y val="-3.8695952494776807E-3"/>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75B6-4905-B395-C35C983A0AA4}"/>
                </c:ext>
              </c:extLst>
            </c:dLbl>
            <c:dLbl>
              <c:idx val="2"/>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75B6-4905-B395-C35C983A0AA4}"/>
                </c:ext>
              </c:extLst>
            </c:dLbl>
            <c:dLbl>
              <c:idx val="3"/>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75B6-4905-B395-C35C983A0AA4}"/>
                </c:ext>
              </c:extLst>
            </c:dLbl>
            <c:spPr>
              <a:noFill/>
              <a:ln>
                <a:noFill/>
              </a:ln>
              <a:effectLst/>
            </c:spPr>
            <c:txPr>
              <a:bodyPr wrap="square" lIns="38100" tIns="19050" rIns="38100" bIns="19050" anchor="ctr">
                <a:spAutoFit/>
              </a:bodyPr>
              <a:lstStyle/>
              <a:p>
                <a:pPr>
                  <a:defRPr>
                    <a:solidFill>
                      <a:schemeClr val="tx2"/>
                    </a:solidFill>
                  </a:defRPr>
                </a:pPr>
                <a:endParaRPr lang="nl-NL"/>
              </a:p>
            </c:txPr>
            <c:dLblPos val="outEnd"/>
            <c:showLegendKey val="0"/>
            <c:showVal val="0"/>
            <c:showCatName val="1"/>
            <c:showSerName val="0"/>
            <c:showPercent val="0"/>
            <c:showBubbleSize val="0"/>
            <c:showLeaderLines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Sheet1!$A$2:$A$5</c:f>
              <c:strCache>
                <c:ptCount val="4"/>
                <c:pt idx="0">
                  <c:v>Lagere eenmalige kosten voor de overstap</c:v>
                </c:pt>
                <c:pt idx="1">
                  <c:v>Lagere energierekening voor de komende jaren</c:v>
                </c:pt>
                <c:pt idx="2">
                  <c:v>Geen voorkeur</c:v>
                </c:pt>
                <c:pt idx="3">
                  <c:v>Weet ik niet</c:v>
                </c:pt>
              </c:strCache>
            </c:strRef>
          </c:cat>
          <c:val>
            <c:numRef>
              <c:f>Sheet1!$B$2:$B$5</c:f>
              <c:numCache>
                <c:formatCode>0%</c:formatCode>
                <c:ptCount val="4"/>
                <c:pt idx="0">
                  <c:v>0.20408163265306101</c:v>
                </c:pt>
                <c:pt idx="1">
                  <c:v>0.63480128893662702</c:v>
                </c:pt>
                <c:pt idx="2">
                  <c:v>0.102040816326531</c:v>
                </c:pt>
                <c:pt idx="3">
                  <c:v>5.9076262083781E-2</c:v>
                </c:pt>
              </c:numCache>
            </c:numRef>
          </c:val>
          <c:extLst>
            <c:ext xmlns:c16="http://schemas.microsoft.com/office/drawing/2014/chart" uri="{C3380CC4-5D6E-409C-BE32-E72D297353CC}">
              <c16:uniqueId val="{00000004-75B6-4905-B395-C35C983A0AA4}"/>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06319400506461"/>
          <c:y val="0.1005543647061099"/>
          <c:w val="0.36044743247315664"/>
          <c:h val="0.7988912705877802"/>
        </c:manualLayout>
      </c:layout>
      <c:pieChart>
        <c:varyColors val="1"/>
        <c:ser>
          <c:idx val="0"/>
          <c:order val="0"/>
          <c:tx>
            <c:strRef>
              <c:f>Sheet1!$B$1</c:f>
              <c:strCache>
                <c:ptCount val="1"/>
                <c:pt idx="0">
                  <c:v>antwoorden</c:v>
                </c:pt>
              </c:strCache>
            </c:strRef>
          </c:tx>
          <c:dLbls>
            <c:dLbl>
              <c:idx val="0"/>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D98B-4D1A-9713-365BA4D7CA97}"/>
                </c:ext>
              </c:extLst>
            </c:dLbl>
            <c:dLbl>
              <c:idx val="1"/>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D98B-4D1A-9713-365BA4D7CA97}"/>
                </c:ext>
              </c:extLst>
            </c:dLbl>
            <c:dLbl>
              <c:idx val="2"/>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D98B-4D1A-9713-365BA4D7CA97}"/>
                </c:ext>
              </c:extLst>
            </c:dLbl>
            <c:dLbl>
              <c:idx val="3"/>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D98B-4D1A-9713-365BA4D7CA97}"/>
                </c:ext>
              </c:extLst>
            </c:dLbl>
            <c:spPr>
              <a:noFill/>
              <a:ln>
                <a:noFill/>
              </a:ln>
              <a:effectLst/>
            </c:spPr>
            <c:txPr>
              <a:bodyPr wrap="square" lIns="38100" tIns="19050" rIns="38100" bIns="19050" anchor="ctr">
                <a:spAutoFit/>
              </a:bodyPr>
              <a:lstStyle/>
              <a:p>
                <a:pPr>
                  <a:defRPr>
                    <a:solidFill>
                      <a:schemeClr val="tx2"/>
                    </a:solidFill>
                  </a:defRPr>
                </a:pPr>
                <a:endParaRPr lang="nl-NL"/>
              </a:p>
            </c:txPr>
            <c:dLblPos val="outEnd"/>
            <c:showLegendKey val="0"/>
            <c:showVal val="0"/>
            <c:showCatName val="1"/>
            <c:showSerName val="0"/>
            <c:showPercent val="0"/>
            <c:showBubbleSize val="0"/>
            <c:showLeaderLines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Sheet1!$A$2:$A$5</c:f>
              <c:strCache>
                <c:ptCount val="4"/>
                <c:pt idx="0">
                  <c:v>Energiezuinig</c:v>
                </c:pt>
                <c:pt idx="1">
                  <c:v>Weinig aanpassingen in de woning</c:v>
                </c:pt>
                <c:pt idx="2">
                  <c:v>Geen voorkeur</c:v>
                </c:pt>
                <c:pt idx="3">
                  <c:v>Weet ik niet</c:v>
                </c:pt>
              </c:strCache>
            </c:strRef>
          </c:cat>
          <c:val>
            <c:numRef>
              <c:f>Sheet1!$B$2:$B$5</c:f>
              <c:numCache>
                <c:formatCode>0%</c:formatCode>
                <c:ptCount val="4"/>
                <c:pt idx="0">
                  <c:v>0.37916219119226602</c:v>
                </c:pt>
                <c:pt idx="1">
                  <c:v>0.51020408163265296</c:v>
                </c:pt>
                <c:pt idx="2">
                  <c:v>6.3372717508055995E-2</c:v>
                </c:pt>
                <c:pt idx="3">
                  <c:v>4.7261009667024997E-2</c:v>
                </c:pt>
              </c:numCache>
            </c:numRef>
          </c:val>
          <c:extLst>
            <c:ext xmlns:c16="http://schemas.microsoft.com/office/drawing/2014/chart" uri="{C3380CC4-5D6E-409C-BE32-E72D297353CC}">
              <c16:uniqueId val="{00000004-D98B-4D1A-9713-365BA4D7CA97}"/>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72810339818211045"/>
          <c:y val="0.46623512788851362"/>
          <c:w val="0.26253135881564332"/>
          <c:h val="0.24742355659104523"/>
        </c:manualLayout>
      </c:layout>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18677981650023"/>
          <c:y val="0.11093286959667388"/>
          <c:w val="0.36044743247315664"/>
          <c:h val="0.7988912705877802"/>
        </c:manualLayout>
      </c:layout>
      <c:pieChart>
        <c:varyColors val="1"/>
        <c:ser>
          <c:idx val="0"/>
          <c:order val="0"/>
          <c:tx>
            <c:strRef>
              <c:f>Sheet1!$B$1</c:f>
              <c:strCache>
                <c:ptCount val="1"/>
                <c:pt idx="0">
                  <c:v>antwoorden</c:v>
                </c:pt>
              </c:strCache>
            </c:strRef>
          </c:tx>
          <c:dLbls>
            <c:dLbl>
              <c:idx val="0"/>
              <c:layout>
                <c:manualLayout>
                  <c:x val="-3.9021845842692492E-2"/>
                  <c:y val="-0.15913707498864771"/>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0841-4558-83D2-277CA254FA9E}"/>
                </c:ext>
              </c:extLst>
            </c:dLbl>
            <c:dLbl>
              <c:idx val="1"/>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0841-4558-83D2-277CA254FA9E}"/>
                </c:ext>
              </c:extLst>
            </c:dLbl>
            <c:dLbl>
              <c:idx val="2"/>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0841-4558-83D2-277CA254FA9E}"/>
                </c:ext>
              </c:extLst>
            </c:dLbl>
            <c:dLbl>
              <c:idx val="3"/>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0841-4558-83D2-277CA254FA9E}"/>
                </c:ext>
              </c:extLst>
            </c:dLbl>
            <c:spPr>
              <a:noFill/>
              <a:ln>
                <a:noFill/>
              </a:ln>
              <a:effectLst/>
            </c:spPr>
            <c:txPr>
              <a:bodyPr wrap="square" lIns="38100" tIns="19050" rIns="38100" bIns="19050" anchor="ctr">
                <a:spAutoFit/>
              </a:bodyPr>
              <a:lstStyle/>
              <a:p>
                <a:pPr>
                  <a:defRPr>
                    <a:solidFill>
                      <a:schemeClr val="tx2"/>
                    </a:solidFill>
                  </a:defRPr>
                </a:pPr>
                <a:endParaRPr lang="nl-NL"/>
              </a:p>
            </c:txPr>
            <c:dLblPos val="outEnd"/>
            <c:showLegendKey val="0"/>
            <c:showVal val="0"/>
            <c:showCatName val="1"/>
            <c:showSerName val="0"/>
            <c:showPercent val="0"/>
            <c:showBubbleSize val="0"/>
            <c:showLeaderLines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Sheet1!$A$2:$A$5</c:f>
              <c:strCache>
                <c:ptCount val="4"/>
                <c:pt idx="0">
                  <c:v>Zelf regelen voor mijn woning (bijvoorbeeld een warmtepomp)</c:v>
                </c:pt>
                <c:pt idx="1">
                  <c:v>Voor de buurt samen geregeld (bijvoorbeeld een warmtenet)</c:v>
                </c:pt>
                <c:pt idx="2">
                  <c:v>Geen voorkeur</c:v>
                </c:pt>
                <c:pt idx="3">
                  <c:v>Weet ik niet</c:v>
                </c:pt>
              </c:strCache>
            </c:strRef>
          </c:cat>
          <c:val>
            <c:numRef>
              <c:f>Sheet1!$B$2:$B$5</c:f>
              <c:numCache>
                <c:formatCode>0%</c:formatCode>
                <c:ptCount val="4"/>
                <c:pt idx="0">
                  <c:v>0.42427497314715401</c:v>
                </c:pt>
                <c:pt idx="1">
                  <c:v>0.34049409237379202</c:v>
                </c:pt>
                <c:pt idx="2">
                  <c:v>0.13641245972072999</c:v>
                </c:pt>
                <c:pt idx="3">
                  <c:v>9.8818474758324004E-2</c:v>
                </c:pt>
              </c:numCache>
            </c:numRef>
          </c:val>
          <c:extLst>
            <c:ext xmlns:c16="http://schemas.microsoft.com/office/drawing/2014/chart" uri="{C3380CC4-5D6E-409C-BE32-E72D297353CC}">
              <c16:uniqueId val="{00000004-0841-4558-83D2-277CA254FA9E}"/>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69912571400760126"/>
          <c:y val="0.4117133821967508"/>
          <c:w val="0.2774611784867832"/>
          <c:h val="0.48446860829152644"/>
        </c:manualLayout>
      </c:layout>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antwoorden</c:v>
                </c:pt>
              </c:strCache>
            </c:strRef>
          </c:tx>
          <c:dLbls>
            <c:dLbl>
              <c:idx val="0"/>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6529-4D3D-9034-55337672A805}"/>
                </c:ext>
              </c:extLst>
            </c:dLbl>
            <c:dLbl>
              <c:idx val="1"/>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6529-4D3D-9034-55337672A805}"/>
                </c:ext>
              </c:extLst>
            </c:dLbl>
            <c:dLbl>
              <c:idx val="2"/>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6529-4D3D-9034-55337672A805}"/>
                </c:ext>
              </c:extLst>
            </c:dLbl>
            <c:dLbl>
              <c:idx val="3"/>
              <c:layout>
                <c:manualLayout>
                  <c:x val="-7.1800196350554069E-2"/>
                  <c:y val="6.9190032603759855E-3"/>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6529-4D3D-9034-55337672A805}"/>
                </c:ext>
              </c:extLst>
            </c:dLbl>
            <c:dLbl>
              <c:idx val="4"/>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6529-4D3D-9034-55337672A805}"/>
                </c:ext>
              </c:extLst>
            </c:dLbl>
            <c:spPr>
              <a:noFill/>
              <a:ln>
                <a:noFill/>
              </a:ln>
              <a:effectLst/>
            </c:spPr>
            <c:txPr>
              <a:bodyPr wrap="square" lIns="38100" tIns="19050" rIns="38100" bIns="19050" anchor="ctr">
                <a:spAutoFit/>
              </a:bodyPr>
              <a:lstStyle/>
              <a:p>
                <a:pPr>
                  <a:defRPr>
                    <a:solidFill>
                      <a:schemeClr val="tx2"/>
                    </a:solidFill>
                  </a:defRPr>
                </a:pPr>
                <a:endParaRPr lang="nl-NL"/>
              </a:p>
            </c:txPr>
            <c:dLblPos val="outEnd"/>
            <c:showLegendKey val="0"/>
            <c:showVal val="0"/>
            <c:showCatName val="1"/>
            <c:showSerName val="0"/>
            <c:showPercent val="0"/>
            <c:showBubbleSize val="0"/>
            <c:showLeaderLines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Sheet1!$A$2:$A$6</c:f>
              <c:strCache>
                <c:ptCount val="5"/>
                <c:pt idx="0">
                  <c:v>Alleenwonend</c:v>
                </c:pt>
                <c:pt idx="1">
                  <c:v>Twee volwassenen zonder thuiswonend(e) kind(eren)</c:v>
                </c:pt>
                <c:pt idx="2">
                  <c:v>Twee volwassenen met thuiswonend(e) kind(eren)</c:v>
                </c:pt>
                <c:pt idx="3">
                  <c:v>Een volwassene met thuiswonend(e) kind(eren)</c:v>
                </c:pt>
                <c:pt idx="4">
                  <c:v>Anders</c:v>
                </c:pt>
              </c:strCache>
            </c:strRef>
          </c:cat>
          <c:val>
            <c:numRef>
              <c:f>Sheet1!$B$2:$B$6</c:f>
              <c:numCache>
                <c:formatCode>0%</c:formatCode>
                <c:ptCount val="5"/>
                <c:pt idx="0">
                  <c:v>0.122384937238494</c:v>
                </c:pt>
                <c:pt idx="1">
                  <c:v>0.48326359832636001</c:v>
                </c:pt>
                <c:pt idx="2">
                  <c:v>0.35041841004184099</c:v>
                </c:pt>
                <c:pt idx="3">
                  <c:v>3.6610878661088003E-2</c:v>
                </c:pt>
                <c:pt idx="4">
                  <c:v>7.322175732218E-3</c:v>
                </c:pt>
              </c:numCache>
            </c:numRef>
          </c:val>
          <c:extLst>
            <c:ext xmlns:c16="http://schemas.microsoft.com/office/drawing/2014/chart" uri="{C3380CC4-5D6E-409C-BE32-E72D297353CC}">
              <c16:uniqueId val="{00000005-6529-4D3D-9034-55337672A805}"/>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66575410853947925"/>
          <c:y val="0.13871409416307359"/>
          <c:w val="0.31707627928973603"/>
          <c:h val="0.54633478443632777"/>
        </c:manualLayout>
      </c:layout>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antwoorden</c:v>
                </c:pt>
              </c:strCache>
            </c:strRef>
          </c:tx>
          <c:dLbls>
            <c:dLbl>
              <c:idx val="0"/>
              <c:spPr/>
              <c:txPr>
                <a:bodyPr/>
                <a:lstStyle/>
                <a:p>
                  <a:pPr>
                    <a:defRPr smtId="4294967295">
                      <a:solidFill>
                        <a:schemeClr val="tx1"/>
                      </a:solidFill>
                    </a:defRPr>
                  </a:pPr>
                  <a:endParaRPr lang="nl-NL"/>
                </a:p>
              </c:txPr>
              <c:dLblPos val="outEnd"/>
              <c:showLegendKey val="0"/>
              <c:showVal val="1"/>
              <c:showCatName val="1"/>
              <c:showSerName val="0"/>
              <c:showPercent val="0"/>
              <c:showBubbleSize val="0"/>
              <c:separator>
</c:separator>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8EDC-4B89-A415-865B8D47724A}"/>
                </c:ext>
              </c:extLst>
            </c:dLbl>
            <c:dLbl>
              <c:idx val="1"/>
              <c:spPr/>
              <c:txPr>
                <a:bodyPr/>
                <a:lstStyle/>
                <a:p>
                  <a:pPr>
                    <a:defRPr smtId="4294967295">
                      <a:solidFill>
                        <a:schemeClr val="tx1"/>
                      </a:solidFill>
                    </a:defRPr>
                  </a:pPr>
                  <a:endParaRPr lang="nl-NL"/>
                </a:p>
              </c:txPr>
              <c:dLblPos val="outEnd"/>
              <c:showLegendKey val="0"/>
              <c:showVal val="1"/>
              <c:showCatName val="1"/>
              <c:showSerName val="0"/>
              <c:showPercent val="0"/>
              <c:showBubbleSize val="0"/>
              <c:separator>
</c:separator>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8EDC-4B89-A415-865B8D47724A}"/>
                </c:ext>
              </c:extLst>
            </c:dLbl>
            <c:dLbl>
              <c:idx val="2"/>
              <c:spPr/>
              <c:txPr>
                <a:bodyPr/>
                <a:lstStyle/>
                <a:p>
                  <a:pPr>
                    <a:defRPr smtId="4294967295">
                      <a:solidFill>
                        <a:schemeClr val="tx1"/>
                      </a:solidFill>
                    </a:defRPr>
                  </a:pPr>
                  <a:endParaRPr lang="nl-NL"/>
                </a:p>
              </c:txPr>
              <c:dLblPos val="outEnd"/>
              <c:showLegendKey val="0"/>
              <c:showVal val="1"/>
              <c:showCatName val="1"/>
              <c:showSerName val="0"/>
              <c:showPercent val="0"/>
              <c:showBubbleSize val="0"/>
              <c:separator>
</c:separator>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8EDC-4B89-A415-865B8D47724A}"/>
                </c:ext>
              </c:extLst>
            </c:dLbl>
            <c:dLbl>
              <c:idx val="3"/>
              <c:spPr/>
              <c:txPr>
                <a:bodyPr/>
                <a:lstStyle/>
                <a:p>
                  <a:pPr>
                    <a:defRPr smtId="4294967295">
                      <a:solidFill>
                        <a:schemeClr val="tx1"/>
                      </a:solidFill>
                    </a:defRPr>
                  </a:pPr>
                  <a:endParaRPr lang="nl-NL"/>
                </a:p>
              </c:txPr>
              <c:dLblPos val="outEnd"/>
              <c:showLegendKey val="0"/>
              <c:showVal val="1"/>
              <c:showCatName val="1"/>
              <c:showSerName val="0"/>
              <c:showPercent val="0"/>
              <c:showBubbleSize val="0"/>
              <c:separator>
</c:separator>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8EDC-4B89-A415-865B8D47724A}"/>
                </c:ext>
              </c:extLst>
            </c:dLbl>
            <c:spPr>
              <a:noFill/>
              <a:ln>
                <a:noFill/>
              </a:ln>
              <a:effectLst/>
            </c:spPr>
            <c:txPr>
              <a:bodyPr wrap="square" lIns="38100" tIns="19050" rIns="38100" bIns="19050" anchor="ctr">
                <a:spAutoFit/>
              </a:bodyPr>
              <a:lstStyle/>
              <a:p>
                <a:pPr>
                  <a:defRPr>
                    <a:solidFill>
                      <a:schemeClr val="tx1"/>
                    </a:solidFill>
                  </a:defRPr>
                </a:pPr>
                <a:endParaRPr lang="nl-NL"/>
              </a:p>
            </c:txPr>
            <c:dLblPos val="outEnd"/>
            <c:showLegendKey val="0"/>
            <c:showVal val="0"/>
            <c:showCatName val="1"/>
            <c:showSerName val="0"/>
            <c:showPercent val="0"/>
            <c:showBubbleSize val="0"/>
            <c:showLeaderLines val="1"/>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Lst>
          </c:dLbls>
          <c:cat>
            <c:strRef>
              <c:f>Sheet1!$A$2:$A$5</c:f>
              <c:strCache>
                <c:ptCount val="4"/>
                <c:pt idx="0">
                  <c:v>29 jaar of jonger</c:v>
                </c:pt>
                <c:pt idx="1">
                  <c:v>30 tot en met 49 jaar</c:v>
                </c:pt>
                <c:pt idx="2">
                  <c:v>50 tot en met 69 jaar</c:v>
                </c:pt>
                <c:pt idx="3">
                  <c:v>70 jaar of ouder</c:v>
                </c:pt>
              </c:strCache>
            </c:strRef>
          </c:cat>
          <c:val>
            <c:numRef>
              <c:f>Sheet1!$B$2:$B$5</c:f>
              <c:numCache>
                <c:formatCode>0%</c:formatCode>
                <c:ptCount val="4"/>
                <c:pt idx="0">
                  <c:v>1.2631578947367999E-2</c:v>
                </c:pt>
                <c:pt idx="1">
                  <c:v>0.285263157894737</c:v>
                </c:pt>
                <c:pt idx="2">
                  <c:v>0.37894736842105298</c:v>
                </c:pt>
                <c:pt idx="3">
                  <c:v>0.32315789473684198</c:v>
                </c:pt>
              </c:numCache>
            </c:numRef>
          </c:val>
          <c:extLst>
            <c:ext xmlns:c16="http://schemas.microsoft.com/office/drawing/2014/chart" uri="{C3380CC4-5D6E-409C-BE32-E72D297353CC}">
              <c16:uniqueId val="{00000004-8EDC-4B89-A415-865B8D47724A}"/>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antwoorden</c:v>
                </c:pt>
              </c:strCache>
            </c:strRef>
          </c:tx>
          <c:dPt>
            <c:idx val="11"/>
            <c:bubble3D val="0"/>
            <c:spPr>
              <a:solidFill>
                <a:schemeClr val="accent6"/>
              </a:solidFill>
            </c:spPr>
            <c:extLst>
              <c:ext xmlns:c16="http://schemas.microsoft.com/office/drawing/2014/chart" uri="{C3380CC4-5D6E-409C-BE32-E72D297353CC}">
                <c16:uniqueId val="{0000000B-9B25-4C5B-AF8E-12791BDC5574}"/>
              </c:ext>
            </c:extLst>
          </c:dPt>
          <c:dLbls>
            <c:dLbl>
              <c:idx val="0"/>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0-9B25-4C5B-AF8E-12791BDC5574}"/>
                </c:ext>
              </c:extLst>
            </c:dLbl>
            <c:dLbl>
              <c:idx val="1"/>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1-9B25-4C5B-AF8E-12791BDC5574}"/>
                </c:ext>
              </c:extLst>
            </c:dLbl>
            <c:dLbl>
              <c:idx val="2"/>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2-9B25-4C5B-AF8E-12791BDC5574}"/>
                </c:ext>
              </c:extLst>
            </c:dLbl>
            <c:dLbl>
              <c:idx val="3"/>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3-9B25-4C5B-AF8E-12791BDC5574}"/>
                </c:ext>
              </c:extLst>
            </c:dLbl>
            <c:dLbl>
              <c:idx val="4"/>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4-9B25-4C5B-AF8E-12791BDC5574}"/>
                </c:ext>
              </c:extLst>
            </c:dLbl>
            <c:dLbl>
              <c:idx val="5"/>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5-9B25-4C5B-AF8E-12791BDC5574}"/>
                </c:ext>
              </c:extLst>
            </c:dLbl>
            <c:dLbl>
              <c:idx val="6"/>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6-9B25-4C5B-AF8E-12791BDC5574}"/>
                </c:ext>
              </c:extLst>
            </c:dLbl>
            <c:dLbl>
              <c:idx val="7"/>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7-9B25-4C5B-AF8E-12791BDC5574}"/>
                </c:ext>
              </c:extLst>
            </c:dLbl>
            <c:dLbl>
              <c:idx val="8"/>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8-9B25-4C5B-AF8E-12791BDC5574}"/>
                </c:ext>
              </c:extLst>
            </c:dLbl>
            <c:dLbl>
              <c:idx val="9"/>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9-9B25-4C5B-AF8E-12791BDC5574}"/>
                </c:ext>
              </c:extLst>
            </c:dLbl>
            <c:dLbl>
              <c:idx val="10"/>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A-9B25-4C5B-AF8E-12791BDC5574}"/>
                </c:ext>
              </c:extLst>
            </c:dLbl>
            <c:dLbl>
              <c:idx val="11"/>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B-9B25-4C5B-AF8E-12791BDC5574}"/>
                </c:ext>
              </c:extLst>
            </c:dLbl>
            <c:dLbl>
              <c:idx val="12"/>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C-9B25-4C5B-AF8E-12791BDC5574}"/>
                </c:ext>
              </c:extLst>
            </c:dLbl>
            <c:dLbl>
              <c:idx val="13"/>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D-9B25-4C5B-AF8E-12791BDC5574}"/>
                </c:ext>
              </c:extLst>
            </c:dLbl>
            <c:dLbl>
              <c:idx val="14"/>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E-9B25-4C5B-AF8E-12791BDC5574}"/>
                </c:ext>
              </c:extLst>
            </c:dLbl>
            <c:dLbl>
              <c:idx val="15"/>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0F-9B25-4C5B-AF8E-12791BDC5574}"/>
                </c:ext>
              </c:extLst>
            </c:dLbl>
            <c:dLbl>
              <c:idx val="16"/>
              <c:spPr/>
              <c:txPr>
                <a:bodyPr/>
                <a:lstStyle/>
                <a:p>
                  <a:pPr>
                    <a:defRPr smtId="4294967295">
                      <a:solidFill>
                        <a:schemeClr val="tx2"/>
                      </a:solidFill>
                    </a:defRPr>
                  </a:pPr>
                  <a:endParaRPr lang="nl-NL"/>
                </a:p>
              </c:txPr>
              <c:dLblPos val="outEnd"/>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0-9B25-4C5B-AF8E-12791BDC5574}"/>
                </c:ext>
              </c:extLst>
            </c:dLbl>
            <c:dLbl>
              <c:idx val="17"/>
              <c:layout>
                <c:manualLayout>
                  <c:x val="-6.3995827182015616E-2"/>
                  <c:y val="2.0757009781127954E-2"/>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1-9B25-4C5B-AF8E-12791BDC5574}"/>
                </c:ext>
              </c:extLst>
            </c:dLbl>
            <c:dLbl>
              <c:idx val="18"/>
              <c:layout>
                <c:manualLayout>
                  <c:x val="-7.1800196350554069E-2"/>
                  <c:y val="-3.4595016301879966E-3"/>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2-9B25-4C5B-AF8E-12791BDC5574}"/>
                </c:ext>
              </c:extLst>
            </c:dLbl>
            <c:dLbl>
              <c:idx val="19"/>
              <c:layout>
                <c:manualLayout>
                  <c:x val="-2.6534855173030853E-2"/>
                  <c:y val="-1.3838006520751971E-2"/>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 xmlns:c16="http://schemas.microsoft.com/office/drawing/2014/chart" uri="{C3380CC4-5D6E-409C-BE32-E72D297353CC}">
                  <c16:uniqueId val="{00000013-9B25-4C5B-AF8E-12791BDC5574}"/>
                </c:ext>
              </c:extLst>
            </c:dLbl>
            <c:dLbl>
              <c:idx val="20"/>
              <c:layout>
                <c:manualLayout>
                  <c:x val="1.3267427586515369E-2"/>
                  <c:y val="1.7297508150939964E-3"/>
                </c:manualLayout>
              </c:layout>
              <c:spPr/>
              <c:txPr>
                <a:bodyPr/>
                <a:lstStyle/>
                <a:p>
                  <a:pPr>
                    <a:defRPr smtId="4294967295">
                      <a:solidFill>
                        <a:schemeClr val="tx2"/>
                      </a:solidFill>
                    </a:defRPr>
                  </a:pPr>
                  <a:endParaRPr lang="nl-NL"/>
                </a:p>
              </c:txPr>
              <c:dLblPos val="bestFit"/>
              <c:showLegendKey val="0"/>
              <c:showVal val="1"/>
              <c:showCatName val="1"/>
              <c:showSerName val="0"/>
              <c:showPercent val="0"/>
              <c:showBubbleSize val="0"/>
              <c:separator>
</c:separator>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layout>
                    <c:manualLayout>
                      <c:w val="9.2598778732983403E-2"/>
                      <c:h val="0.15913707498864765"/>
                    </c:manualLayout>
                  </c15:layout>
                </c:ext>
                <c:ext xmlns:c16="http://schemas.microsoft.com/office/drawing/2014/chart" uri="{C3380CC4-5D6E-409C-BE32-E72D297353CC}">
                  <c16:uniqueId val="{00000014-9B25-4C5B-AF8E-12791BDC5574}"/>
                </c:ext>
              </c:extLst>
            </c:dLbl>
            <c:spPr>
              <a:noFill/>
              <a:ln>
                <a:noFill/>
              </a:ln>
              <a:effectLst/>
            </c:spPr>
            <c:txPr>
              <a:bodyPr wrap="square" lIns="38100" tIns="19050" rIns="38100" bIns="19050" anchor="ctr">
                <a:spAutoFit/>
              </a:bodyPr>
              <a:lstStyle/>
              <a:p>
                <a:pPr>
                  <a:defRPr>
                    <a:solidFill>
                      <a:schemeClr val="tx2"/>
                    </a:solidFill>
                  </a:defRPr>
                </a:pPr>
                <a:endParaRPr lang="nl-NL"/>
              </a:p>
            </c:txPr>
            <c:dLblPos val="outEnd"/>
            <c:showLegendKey val="0"/>
            <c:showVal val="0"/>
            <c:showCatName val="1"/>
            <c:showSerName val="0"/>
            <c:showPercent val="0"/>
            <c:showBubbleSize val="0"/>
            <c:showLeaderLines val="1"/>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extLst>
          </c:dLbls>
          <c:cat>
            <c:strRef>
              <c:f>Sheet1!$A$2:$A$22</c:f>
              <c:strCache>
                <c:ptCount val="21"/>
                <c:pt idx="0">
                  <c:v>Banken</c:v>
                </c:pt>
                <c:pt idx="1">
                  <c:v>Bessen</c:v>
                </c:pt>
                <c:pt idx="2">
                  <c:v>Bloemen</c:v>
                </c:pt>
                <c:pt idx="3">
                  <c:v>Dalen</c:v>
                </c:pt>
                <c:pt idx="4">
                  <c:v>Duinen</c:v>
                </c:pt>
                <c:pt idx="5">
                  <c:v>Forellen</c:v>
                </c:pt>
                <c:pt idx="6">
                  <c:v>Grassen</c:v>
                </c:pt>
                <c:pt idx="7">
                  <c:v>Heiden</c:v>
                </c:pt>
                <c:pt idx="8">
                  <c:v>Hoeken</c:v>
                </c:pt>
                <c:pt idx="9">
                  <c:v>Karpers</c:v>
                </c:pt>
                <c:pt idx="10">
                  <c:v>Plaatsen</c:v>
                </c:pt>
                <c:pt idx="11">
                  <c:v>Roden</c:v>
                </c:pt>
                <c:pt idx="12">
                  <c:v>Rozen</c:v>
                </c:pt>
                <c:pt idx="13">
                  <c:v>Tuinen</c:v>
                </c:pt>
                <c:pt idx="14">
                  <c:v>Velden</c:v>
                </c:pt>
                <c:pt idx="15">
                  <c:v>Vlinders</c:v>
                </c:pt>
                <c:pt idx="16">
                  <c:v>Wallen</c:v>
                </c:pt>
                <c:pt idx="17">
                  <c:v>Werven</c:v>
                </c:pt>
                <c:pt idx="18">
                  <c:v>Wieren</c:v>
                </c:pt>
                <c:pt idx="19">
                  <c:v>Zegges</c:v>
                </c:pt>
                <c:pt idx="20">
                  <c:v>Anders, namelijk</c:v>
                </c:pt>
              </c:strCache>
            </c:strRef>
          </c:cat>
          <c:val>
            <c:numRef>
              <c:f>Sheet1!$B$2:$B$22</c:f>
              <c:numCache>
                <c:formatCode>0%</c:formatCode>
                <c:ptCount val="21"/>
                <c:pt idx="0">
                  <c:v>4.5358649789030002E-2</c:v>
                </c:pt>
                <c:pt idx="1">
                  <c:v>5.4852320675105003E-2</c:v>
                </c:pt>
                <c:pt idx="2">
                  <c:v>0.108649789029536</c:v>
                </c:pt>
                <c:pt idx="3">
                  <c:v>6.8565400843882005E-2</c:v>
                </c:pt>
                <c:pt idx="4">
                  <c:v>2.9535864978902999E-2</c:v>
                </c:pt>
                <c:pt idx="5">
                  <c:v>5.0632911392405E-2</c:v>
                </c:pt>
                <c:pt idx="6">
                  <c:v>3.0590717299578001E-2</c:v>
                </c:pt>
                <c:pt idx="7">
                  <c:v>1.7932489451477001E-2</c:v>
                </c:pt>
                <c:pt idx="8">
                  <c:v>1.5822784810127E-2</c:v>
                </c:pt>
                <c:pt idx="9">
                  <c:v>5.9071729957805998E-2</c:v>
                </c:pt>
                <c:pt idx="10">
                  <c:v>1.7932489451477001E-2</c:v>
                </c:pt>
                <c:pt idx="11">
                  <c:v>5.4852320675105003E-2</c:v>
                </c:pt>
                <c:pt idx="12">
                  <c:v>7.1729957805907005E-2</c:v>
                </c:pt>
                <c:pt idx="13">
                  <c:v>4.9578059071729998E-2</c:v>
                </c:pt>
                <c:pt idx="14">
                  <c:v>2.5316455696203E-2</c:v>
                </c:pt>
                <c:pt idx="15">
                  <c:v>9.8101265822785E-2</c:v>
                </c:pt>
                <c:pt idx="16">
                  <c:v>4.5358649789030002E-2</c:v>
                </c:pt>
                <c:pt idx="17">
                  <c:v>7.5949367088608E-2</c:v>
                </c:pt>
                <c:pt idx="18">
                  <c:v>1.6877637130801999E-2</c:v>
                </c:pt>
                <c:pt idx="19">
                  <c:v>1.6877637130801999E-2</c:v>
                </c:pt>
                <c:pt idx="20">
                  <c:v>4.6413502109704997E-2</c:v>
                </c:pt>
              </c:numCache>
            </c:numRef>
          </c:val>
          <c:extLst>
            <c:ext xmlns:c16="http://schemas.microsoft.com/office/drawing/2014/chart" uri="{C3380CC4-5D6E-409C-BE32-E72D297353CC}">
              <c16:uniqueId val="{00000015-9B25-4C5B-AF8E-12791BDC5574}"/>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69699530557976741"/>
          <c:y val="6.7008639764819272E-2"/>
          <c:w val="0.29363945141798631"/>
          <c:h val="0.78987341220452245"/>
        </c:manualLayout>
      </c:layout>
      <c:overlay val="0"/>
      <c:txPr>
        <a:bodyPr/>
        <a:lstStyle/>
        <a:p>
          <a:pPr>
            <a:defRPr sz="1000" smtId="4294967295"/>
          </a:pPr>
          <a:endParaRPr lang="nl-NL"/>
        </a:p>
      </c:txPr>
    </c:legend>
    <c:plotVisOnly val="1"/>
    <c:dispBlanksAs val="zero"/>
    <c:showDLblsOverMax val="1"/>
  </c:chart>
  <c:txPr>
    <a:bodyPr/>
    <a:lstStyle/>
    <a:p>
      <a:pPr>
        <a:defRPr sz="1000" smtId="4294967295"/>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2684A46-BF8B-4631-AC62-15DF6995C4B2}"/>
              </a:ext>
            </a:extLst>
          </p:cNvPr>
          <p:cNvSpPr>
            <a:spLocks noGrp="1"/>
          </p:cNvSpPr>
          <p:nvPr>
            <p:ph type="hdr" sz="quarter"/>
          </p:nvPr>
        </p:nvSpPr>
        <p:spPr>
          <a:xfrm>
            <a:off x="0" y="0"/>
            <a:ext cx="2985879" cy="501495"/>
          </a:xfrm>
          <a:prstGeom prst="rect">
            <a:avLst/>
          </a:prstGeom>
        </p:spPr>
        <p:txBody>
          <a:bodyPr vert="horz" lIns="89163" tIns="44582" rIns="89163" bIns="44582" rtlCol="0"/>
          <a:lstStyle>
            <a:lvl1pPr algn="l">
              <a:defRPr sz="1200"/>
            </a:lvl1pPr>
          </a:lstStyle>
          <a:p>
            <a:endParaRPr lang="de-DE"/>
          </a:p>
        </p:txBody>
      </p:sp>
      <p:sp>
        <p:nvSpPr>
          <p:cNvPr id="3" name="Datumsplatzhalter 2">
            <a:extLst>
              <a:ext uri="{FF2B5EF4-FFF2-40B4-BE49-F238E27FC236}">
                <a16:creationId xmlns:a16="http://schemas.microsoft.com/office/drawing/2014/main" id="{5F088FC2-0BA1-4ECD-9450-96BAC629FAD8}"/>
              </a:ext>
            </a:extLst>
          </p:cNvPr>
          <p:cNvSpPr>
            <a:spLocks noGrp="1"/>
          </p:cNvSpPr>
          <p:nvPr>
            <p:ph type="dt" sz="quarter" idx="1"/>
          </p:nvPr>
        </p:nvSpPr>
        <p:spPr>
          <a:xfrm>
            <a:off x="3902802" y="0"/>
            <a:ext cx="2985879" cy="501495"/>
          </a:xfrm>
          <a:prstGeom prst="rect">
            <a:avLst/>
          </a:prstGeom>
        </p:spPr>
        <p:txBody>
          <a:bodyPr vert="horz" lIns="89163" tIns="44582" rIns="89163" bIns="44582" rtlCol="0"/>
          <a:lstStyle>
            <a:lvl1pPr algn="r">
              <a:defRPr sz="1200"/>
            </a:lvl1pPr>
          </a:lstStyle>
          <a:p>
            <a:fld id="{B203C2A4-1250-46B8-BDCD-4E845F4B042F}" type="datetimeFigureOut">
              <a:rPr lang="de-DE" smtClean="0"/>
              <a:t>09.07.2026</a:t>
            </a:fld>
            <a:endParaRPr lang="de-DE"/>
          </a:p>
        </p:txBody>
      </p:sp>
      <p:sp>
        <p:nvSpPr>
          <p:cNvPr id="4" name="Fußzeilenplatzhalter 3">
            <a:extLst>
              <a:ext uri="{FF2B5EF4-FFF2-40B4-BE49-F238E27FC236}">
                <a16:creationId xmlns:a16="http://schemas.microsoft.com/office/drawing/2014/main" id="{8731D372-8CDF-468B-B80E-E7430E2FB29C}"/>
              </a:ext>
            </a:extLst>
          </p:cNvPr>
          <p:cNvSpPr>
            <a:spLocks noGrp="1"/>
          </p:cNvSpPr>
          <p:nvPr>
            <p:ph type="ftr" sz="quarter" idx="2"/>
          </p:nvPr>
        </p:nvSpPr>
        <p:spPr>
          <a:xfrm>
            <a:off x="0" y="9517218"/>
            <a:ext cx="2985879" cy="501495"/>
          </a:xfrm>
          <a:prstGeom prst="rect">
            <a:avLst/>
          </a:prstGeom>
        </p:spPr>
        <p:txBody>
          <a:bodyPr vert="horz" lIns="89163" tIns="44582" rIns="89163" bIns="44582"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804D3C96-3493-4832-96ED-A5F8EF9EA133}"/>
              </a:ext>
            </a:extLst>
          </p:cNvPr>
          <p:cNvSpPr>
            <a:spLocks noGrp="1"/>
          </p:cNvSpPr>
          <p:nvPr>
            <p:ph type="sldNum" sz="quarter" idx="3"/>
          </p:nvPr>
        </p:nvSpPr>
        <p:spPr>
          <a:xfrm>
            <a:off x="3902802" y="9517218"/>
            <a:ext cx="2985879" cy="501495"/>
          </a:xfrm>
          <a:prstGeom prst="rect">
            <a:avLst/>
          </a:prstGeom>
        </p:spPr>
        <p:txBody>
          <a:bodyPr vert="horz" lIns="89163" tIns="44582" rIns="89163" bIns="44582" rtlCol="0" anchor="b"/>
          <a:lstStyle>
            <a:lvl1pPr algn="r">
              <a:defRPr sz="1200"/>
            </a:lvl1pPr>
          </a:lstStyle>
          <a:p>
            <a:fld id="{85989BCA-7026-47E1-85B5-CB009A865CA5}" type="slidenum">
              <a:rPr lang="de-DE" smtClean="0"/>
              <a:t>‹nr.›</a:t>
            </a:fld>
            <a:endParaRPr lang="de-DE"/>
          </a:p>
        </p:txBody>
      </p:sp>
    </p:spTree>
    <p:extLst>
      <p:ext uri="{BB962C8B-B14F-4D97-AF65-F5344CB8AC3E}">
        <p14:creationId xmlns:p14="http://schemas.microsoft.com/office/powerpoint/2010/main" val="373748069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2475"/>
            <a:ext cx="6680200" cy="3757613"/>
          </a:xfrm>
          <a:custGeom>
            <a:avLst/>
            <a:gdLst/>
            <a:ahLst/>
            <a:cxnLst/>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975" y="4758889"/>
            <a:ext cx="5511800" cy="4508420"/>
          </a:xfrm>
          <a:prstGeom prst="rect">
            <a:avLst/>
          </a:prstGeom>
          <a:noFill/>
          <a:ln>
            <a:noFill/>
          </a:ln>
        </p:spPr>
        <p:txBody>
          <a:bodyPr spcFirstLastPara="1" wrap="square" lIns="96592" tIns="96592" rIns="96592" bIns="96592" anchor="t" anchorCtr="0"/>
          <a:lstStyle>
            <a:lvl1pPr marL="457200" lvl="0" indent="-298450">
              <a:spcBef>
                <a:spcPct val="0"/>
              </a:spcBef>
              <a:spcAft>
                <a:spcPct val="0"/>
              </a:spcAft>
              <a:buSzPts val="1100"/>
              <a:buChar char="●"/>
              <a:defRPr sz="1100"/>
            </a:lvl1pPr>
            <a:lvl2pPr marL="914400" lvl="1" indent="-298450">
              <a:spcBef>
                <a:spcPct val="0"/>
              </a:spcBef>
              <a:spcAft>
                <a:spcPct val="0"/>
              </a:spcAft>
              <a:buSzPts val="1100"/>
              <a:buChar char="○"/>
              <a:defRPr sz="1100"/>
            </a:lvl2pPr>
            <a:lvl3pPr marL="1371600" lvl="2" indent="-298450">
              <a:spcBef>
                <a:spcPct val="0"/>
              </a:spcBef>
              <a:spcAft>
                <a:spcPct val="0"/>
              </a:spcAft>
              <a:buSzPts val="1100"/>
              <a:buChar char="■"/>
              <a:defRPr sz="1100"/>
            </a:lvl3pPr>
            <a:lvl4pPr marL="1828800" lvl="3" indent="-298450">
              <a:spcBef>
                <a:spcPct val="0"/>
              </a:spcBef>
              <a:spcAft>
                <a:spcPct val="0"/>
              </a:spcAft>
              <a:buSzPts val="1100"/>
              <a:buChar char="●"/>
              <a:defRPr sz="1100"/>
            </a:lvl4pPr>
            <a:lvl5pPr marL="2286000" lvl="4" indent="-298450">
              <a:spcBef>
                <a:spcPct val="0"/>
              </a:spcBef>
              <a:spcAft>
                <a:spcPct val="0"/>
              </a:spcAft>
              <a:buSzPts val="1100"/>
              <a:buChar char="○"/>
              <a:defRPr sz="1100"/>
            </a:lvl5pPr>
            <a:lvl6pPr marL="2743200" lvl="5" indent="-298450">
              <a:spcBef>
                <a:spcPct val="0"/>
              </a:spcBef>
              <a:spcAft>
                <a:spcPct val="0"/>
              </a:spcAft>
              <a:buSzPts val="1100"/>
              <a:buChar char="■"/>
              <a:defRPr sz="1100"/>
            </a:lvl6pPr>
            <a:lvl7pPr marL="3200400" lvl="6" indent="-298450">
              <a:spcBef>
                <a:spcPct val="0"/>
              </a:spcBef>
              <a:spcAft>
                <a:spcPct val="0"/>
              </a:spcAft>
              <a:buSzPts val="1100"/>
              <a:buChar char="●"/>
              <a:defRPr sz="1100"/>
            </a:lvl7pPr>
            <a:lvl8pPr marL="3657600" lvl="7" indent="-298450">
              <a:spcBef>
                <a:spcPct val="0"/>
              </a:spcBef>
              <a:spcAft>
                <a:spcPct val="0"/>
              </a:spcAft>
              <a:buSzPts val="1100"/>
              <a:buChar char="○"/>
              <a:defRPr sz="1100"/>
            </a:lvl8pPr>
            <a:lvl9pPr marL="4114800" lvl="8" indent="-298450">
              <a:spcBef>
                <a:spcPct val="0"/>
              </a:spcBef>
              <a:spcAft>
                <a:spcPct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g-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435BB-5627-4005-848E-0DE1F9C05D34}"/>
              </a:ext>
            </a:extLst>
          </p:cNvPr>
          <p:cNvSpPr>
            <a:spLocks noGrp="1"/>
          </p:cNvSpPr>
          <p:nvPr>
            <p:ph type="title" hasCustomPrompt="1"/>
          </p:nvPr>
        </p:nvSpPr>
        <p:spPr>
          <a:xfrm>
            <a:off x="623888" y="1282700"/>
            <a:ext cx="5954712" cy="1183098"/>
          </a:xfrm>
          <a:prstGeom prst="rect">
            <a:avLst/>
          </a:prstGeom>
        </p:spPr>
        <p:txBody>
          <a:bodyPr anchor="t"/>
          <a:lstStyle>
            <a:lvl1pPr>
              <a:defRPr sz="2800">
                <a:solidFill>
                  <a:srgbClr val="E42313"/>
                </a:solidFill>
              </a:defRPr>
            </a:lvl1pPr>
          </a:lstStyle>
          <a:p>
            <a:r>
              <a:rPr lang="de-DE"/>
              <a:t>{SurveyName}</a:t>
            </a:r>
            <a:endParaRPr lang="de-CH"/>
          </a:p>
        </p:txBody>
      </p:sp>
      <p:sp>
        <p:nvSpPr>
          <p:cNvPr id="8" name="Textplatzhalter 7">
            <a:extLst>
              <a:ext uri="{FF2B5EF4-FFF2-40B4-BE49-F238E27FC236}">
                <a16:creationId xmlns:a16="http://schemas.microsoft.com/office/drawing/2014/main" id="{C0C98378-105F-4347-9DEA-A55541EFA71B}"/>
              </a:ext>
            </a:extLst>
          </p:cNvPr>
          <p:cNvSpPr>
            <a:spLocks noGrp="1"/>
          </p:cNvSpPr>
          <p:nvPr>
            <p:ph type="body" sz="quarter" idx="13" hasCustomPrompt="1"/>
          </p:nvPr>
        </p:nvSpPr>
        <p:spPr>
          <a:xfrm>
            <a:off x="623888" y="2538573"/>
            <a:ext cx="7886700" cy="584200"/>
          </a:xfrm>
          <a:prstGeom prst="rect">
            <a:avLst/>
          </a:prstGeom>
        </p:spPr>
        <p:txBody>
          <a:bodyPr/>
          <a:lstStyle>
            <a:lvl1pPr>
              <a:defRPr sz="1800">
                <a:solidFill>
                  <a:schemeClr val="tx1">
                    <a:lumMod val="75000"/>
                  </a:schemeClr>
                </a:solidFill>
              </a:defRPr>
            </a:lvl1pPr>
          </a:lstStyle>
          <a:p>
            <a:pPr lvl="0"/>
            <a:r>
              <a:rPr lang="de-DE"/>
              <a:t>{ReportName}</a:t>
            </a:r>
            <a:endParaRPr lang="de-CH"/>
          </a:p>
        </p:txBody>
      </p:sp>
      <p:pic>
        <p:nvPicPr>
          <p:cNvPr id="1026" name="Picture 2">
            <a:extLst>
              <a:ext uri="{FF2B5EF4-FFF2-40B4-BE49-F238E27FC236}">
                <a16:creationId xmlns:a16="http://schemas.microsoft.com/office/drawing/2014/main" id="{8991CADC-8E19-4E04-8BB8-2026635EF8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7338347" y="146854"/>
            <a:ext cx="1428751" cy="80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023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g-2row-1col2col-100-50-50">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8136468"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8146774"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8126162"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8136467"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497691" y="292972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52C912F3-2C28-C23D-5835-999B609AAB0D}"/>
              </a:ext>
            </a:extLst>
          </p:cNvPr>
          <p:cNvSpPr txBox="1">
            <a:spLocks noGrp="1"/>
          </p:cNvSpPr>
          <p:nvPr>
            <p:ph type="body" sz="quarter" idx="20" hasCustomPrompt="1"/>
          </p:nvPr>
        </p:nvSpPr>
        <p:spPr>
          <a:xfrm>
            <a:off x="4601894" y="292972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19" name="Textplatzhalter 2">
            <a:extLst>
              <a:ext uri="{FF2B5EF4-FFF2-40B4-BE49-F238E27FC236}">
                <a16:creationId xmlns:a16="http://schemas.microsoft.com/office/drawing/2014/main" id="{E0F170CE-B2CB-0A6E-94AA-4A214ED9B88E}"/>
              </a:ext>
            </a:extLst>
          </p:cNvPr>
          <p:cNvSpPr txBox="1">
            <a:spLocks noGrp="1"/>
          </p:cNvSpPr>
          <p:nvPr>
            <p:ph type="body" sz="quarter" idx="21" hasCustomPrompt="1"/>
          </p:nvPr>
        </p:nvSpPr>
        <p:spPr>
          <a:xfrm>
            <a:off x="507997" y="3196336"/>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20" name="Textplatzhalter 2">
            <a:extLst>
              <a:ext uri="{FF2B5EF4-FFF2-40B4-BE49-F238E27FC236}">
                <a16:creationId xmlns:a16="http://schemas.microsoft.com/office/drawing/2014/main" id="{E0F170CE-B2CB-0A6E-94AA-4A214ED9B88E}"/>
              </a:ext>
            </a:extLst>
          </p:cNvPr>
          <p:cNvSpPr txBox="1">
            <a:spLocks noGrp="1"/>
          </p:cNvSpPr>
          <p:nvPr>
            <p:ph type="body" sz="quarter" idx="22" hasCustomPrompt="1"/>
          </p:nvPr>
        </p:nvSpPr>
        <p:spPr>
          <a:xfrm>
            <a:off x="4601894" y="3196336"/>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1" name="Inhaltsplatzhalter 2">
            <a:extLst>
              <a:ext uri="{FF2B5EF4-FFF2-40B4-BE49-F238E27FC236}">
                <a16:creationId xmlns:a16="http://schemas.microsoft.com/office/drawing/2014/main" id="{B857A51A-44C1-7080-E4A4-3A12044B1D5F}"/>
              </a:ext>
            </a:extLst>
          </p:cNvPr>
          <p:cNvSpPr txBox="1">
            <a:spLocks noGrp="1"/>
          </p:cNvSpPr>
          <p:nvPr>
            <p:ph idx="23" hasCustomPrompt="1"/>
          </p:nvPr>
        </p:nvSpPr>
        <p:spPr>
          <a:xfrm>
            <a:off x="507997" y="3462946"/>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2" name="Inhaltsplatzhalter 2">
            <a:extLst>
              <a:ext uri="{FF2B5EF4-FFF2-40B4-BE49-F238E27FC236}">
                <a16:creationId xmlns:a16="http://schemas.microsoft.com/office/drawing/2014/main" id="{B857A51A-44C1-7080-E4A4-3A12044B1D5F}"/>
              </a:ext>
            </a:extLst>
          </p:cNvPr>
          <p:cNvSpPr txBox="1">
            <a:spLocks noGrp="1"/>
          </p:cNvSpPr>
          <p:nvPr>
            <p:ph idx="24" hasCustomPrompt="1"/>
          </p:nvPr>
        </p:nvSpPr>
        <p:spPr>
          <a:xfrm>
            <a:off x="4601894" y="3462946"/>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3" name="Textplatzhalter 2">
            <a:extLst>
              <a:ext uri="{FF2B5EF4-FFF2-40B4-BE49-F238E27FC236}">
                <a16:creationId xmlns:a16="http://schemas.microsoft.com/office/drawing/2014/main" id="{40D6C6D4-9381-9A2D-7A80-BD3AE27BC378}"/>
              </a:ext>
            </a:extLst>
          </p:cNvPr>
          <p:cNvSpPr txBox="1">
            <a:spLocks noGrp="1"/>
          </p:cNvSpPr>
          <p:nvPr>
            <p:ph type="body" sz="quarter" idx="25" hasCustomPrompt="1"/>
          </p:nvPr>
        </p:nvSpPr>
        <p:spPr>
          <a:xfrm>
            <a:off x="497692" y="4498639"/>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4601894" y="4498639"/>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g-2row-2col2col-50-50-50-50">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4042570"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4042570"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4042570"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4042570"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4601894" y="1056290"/>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4601894" y="1339124"/>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4601894" y="1627422"/>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4601894" y="266311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07997" y="292972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07997" y="3196336"/>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07997" y="3462946"/>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07997" y="4498639"/>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4601894" y="292972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4601894" y="3196336"/>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4601894" y="3462946"/>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4601894" y="4498639"/>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g-1row-4col-25-25-25-25">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1995621"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1995621"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1995621"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1995621"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2554946" y="1056290"/>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2554946" y="1339124"/>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2554946" y="1627422"/>
            <a:ext cx="1995621"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2554946" y="4556794"/>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4601895" y="1056290"/>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4601895" y="1339124"/>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4601895" y="1627422"/>
            <a:ext cx="1995621"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4601895" y="4556794"/>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6648844" y="1056290"/>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6648844" y="1339124"/>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6648844" y="1627422"/>
            <a:ext cx="1995621"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6648844" y="4556794"/>
            <a:ext cx="1995621"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g-2row-3col1col-33-34-33-100">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2651158"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2651158"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2651158"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2651158"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3210483" y="1056290"/>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3210483" y="1339124"/>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3210483" y="1627422"/>
            <a:ext cx="2731496"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3210483" y="2663115"/>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993307" y="1056290"/>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993307" y="1339124"/>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993307" y="1627422"/>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993307" y="266311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507997" y="2929725"/>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507997" y="3196336"/>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507997" y="3462946"/>
            <a:ext cx="813646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507997" y="4498639"/>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ng-2row-1col3col-100-33-34-33">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8136468"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8146774"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8126162"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8136467"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507997" y="292972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507997" y="3196336"/>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507997" y="3462946"/>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507997" y="4498639"/>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3210483" y="2929725"/>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3210483" y="3196336"/>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3210483" y="3462946"/>
            <a:ext cx="2731496"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3210483" y="4498639"/>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5993307" y="292972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5993307" y="3196336"/>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5993307" y="3462946"/>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5993307" y="4498639"/>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g-2row-3col2col-33-34-33-50-50">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2651158"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2651158"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2651158"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2651158"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3210483" y="1056290"/>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3210483" y="1339124"/>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3210483" y="1627422"/>
            <a:ext cx="2731496"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3210483" y="2663115"/>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993307" y="1056290"/>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993307" y="1339124"/>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993307" y="1627422"/>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993307" y="266311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507997" y="292972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507997" y="3196336"/>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507997" y="3462946"/>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507997" y="4498639"/>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
        <p:nvSpPr>
          <p:cNvPr id="29" name="Textplatzhalter 2">
            <a:extLst>
              <a:ext uri="{FF2B5EF4-FFF2-40B4-BE49-F238E27FC236}">
                <a16:creationId xmlns:a16="http://schemas.microsoft.com/office/drawing/2014/main" id="{52C912F3-2C28-C23D-5835-999B609AAB0D}"/>
              </a:ext>
            </a:extLst>
          </p:cNvPr>
          <p:cNvSpPr txBox="1">
            <a:spLocks noGrp="1"/>
          </p:cNvSpPr>
          <p:nvPr>
            <p:ph type="body" sz="quarter" idx="31" hasCustomPrompt="1"/>
          </p:nvPr>
        </p:nvSpPr>
        <p:spPr>
          <a:xfrm>
            <a:off x="4601894" y="292972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{SlotTitle5}</a:t>
            </a:r>
          </a:p>
        </p:txBody>
      </p:sp>
      <p:sp>
        <p:nvSpPr>
          <p:cNvPr id="30" name="Textplatzhalter 2">
            <a:extLst>
              <a:ext uri="{FF2B5EF4-FFF2-40B4-BE49-F238E27FC236}">
                <a16:creationId xmlns:a16="http://schemas.microsoft.com/office/drawing/2014/main" id="{E0F170CE-B2CB-0A6E-94AA-4A214ED9B88E}"/>
              </a:ext>
            </a:extLst>
          </p:cNvPr>
          <p:cNvSpPr txBox="1">
            <a:spLocks noGrp="1"/>
          </p:cNvSpPr>
          <p:nvPr>
            <p:ph type="body" sz="quarter" idx="32" hasCustomPrompt="1"/>
          </p:nvPr>
        </p:nvSpPr>
        <p:spPr>
          <a:xfrm>
            <a:off x="4601894" y="3196336"/>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{SlotSubTitle5}</a:t>
            </a:r>
          </a:p>
        </p:txBody>
      </p:sp>
      <p:sp>
        <p:nvSpPr>
          <p:cNvPr id="31" name="Inhaltsplatzhalter 2">
            <a:extLst>
              <a:ext uri="{FF2B5EF4-FFF2-40B4-BE49-F238E27FC236}">
                <a16:creationId xmlns:a16="http://schemas.microsoft.com/office/drawing/2014/main" id="{B857A51A-44C1-7080-E4A4-3A12044B1D5F}"/>
              </a:ext>
            </a:extLst>
          </p:cNvPr>
          <p:cNvSpPr txBox="1">
            <a:spLocks noGrp="1"/>
          </p:cNvSpPr>
          <p:nvPr>
            <p:ph idx="33" hasCustomPrompt="1"/>
          </p:nvPr>
        </p:nvSpPr>
        <p:spPr>
          <a:xfrm>
            <a:off x="4601894" y="3462946"/>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{SlotContent5}</a:t>
            </a:r>
          </a:p>
        </p:txBody>
      </p:sp>
      <p:sp>
        <p:nvSpPr>
          <p:cNvPr id="32" name="Textplatzhalter 2">
            <a:extLst>
              <a:ext uri="{FF2B5EF4-FFF2-40B4-BE49-F238E27FC236}">
                <a16:creationId xmlns:a16="http://schemas.microsoft.com/office/drawing/2014/main" id="{40D6C6D4-9381-9A2D-7A80-BD3AE27BC378}"/>
              </a:ext>
            </a:extLst>
          </p:cNvPr>
          <p:cNvSpPr txBox="1">
            <a:spLocks noGrp="1"/>
          </p:cNvSpPr>
          <p:nvPr>
            <p:ph type="body" sz="quarter" idx="34" hasCustomPrompt="1"/>
          </p:nvPr>
        </p:nvSpPr>
        <p:spPr>
          <a:xfrm>
            <a:off x="4601894" y="4498639"/>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{SlotFooter5}</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g-2row-2col3col-50-50-33-34-33">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4042570"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4042570"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4042570"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4042570"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4601894" y="1056290"/>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4601894" y="1339124"/>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4601894" y="1627422"/>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4601894" y="266311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07997" y="292972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07997" y="3196336"/>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07997" y="3462946"/>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07997" y="4498639"/>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3210483" y="2929725"/>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3210483" y="3196336"/>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3210483" y="3462946"/>
            <a:ext cx="2731496"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3210483" y="4498639"/>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
        <p:nvSpPr>
          <p:cNvPr id="29" name="Textplatzhalter 2">
            <a:extLst>
              <a:ext uri="{FF2B5EF4-FFF2-40B4-BE49-F238E27FC236}">
                <a16:creationId xmlns:a16="http://schemas.microsoft.com/office/drawing/2014/main" id="{52C912F3-2C28-C23D-5835-999B609AAB0D}"/>
              </a:ext>
            </a:extLst>
          </p:cNvPr>
          <p:cNvSpPr txBox="1">
            <a:spLocks noGrp="1"/>
          </p:cNvSpPr>
          <p:nvPr>
            <p:ph type="body" sz="quarter" idx="31" hasCustomPrompt="1"/>
          </p:nvPr>
        </p:nvSpPr>
        <p:spPr>
          <a:xfrm>
            <a:off x="5993307" y="292972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{SlotTitle5}</a:t>
            </a:r>
          </a:p>
        </p:txBody>
      </p:sp>
      <p:sp>
        <p:nvSpPr>
          <p:cNvPr id="30" name="Textplatzhalter 2">
            <a:extLst>
              <a:ext uri="{FF2B5EF4-FFF2-40B4-BE49-F238E27FC236}">
                <a16:creationId xmlns:a16="http://schemas.microsoft.com/office/drawing/2014/main" id="{E0F170CE-B2CB-0A6E-94AA-4A214ED9B88E}"/>
              </a:ext>
            </a:extLst>
          </p:cNvPr>
          <p:cNvSpPr txBox="1">
            <a:spLocks noGrp="1"/>
          </p:cNvSpPr>
          <p:nvPr>
            <p:ph type="body" sz="quarter" idx="32" hasCustomPrompt="1"/>
          </p:nvPr>
        </p:nvSpPr>
        <p:spPr>
          <a:xfrm>
            <a:off x="5993307" y="3196336"/>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{SlotSubTitle5}</a:t>
            </a:r>
          </a:p>
        </p:txBody>
      </p:sp>
      <p:sp>
        <p:nvSpPr>
          <p:cNvPr id="31" name="Inhaltsplatzhalter 2">
            <a:extLst>
              <a:ext uri="{FF2B5EF4-FFF2-40B4-BE49-F238E27FC236}">
                <a16:creationId xmlns:a16="http://schemas.microsoft.com/office/drawing/2014/main" id="{B857A51A-44C1-7080-E4A4-3A12044B1D5F}"/>
              </a:ext>
            </a:extLst>
          </p:cNvPr>
          <p:cNvSpPr txBox="1">
            <a:spLocks noGrp="1"/>
          </p:cNvSpPr>
          <p:nvPr>
            <p:ph idx="33" hasCustomPrompt="1"/>
          </p:nvPr>
        </p:nvSpPr>
        <p:spPr>
          <a:xfrm>
            <a:off x="5993307" y="3462946"/>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{SlotContent5}</a:t>
            </a:r>
          </a:p>
        </p:txBody>
      </p:sp>
      <p:sp>
        <p:nvSpPr>
          <p:cNvPr id="32" name="Textplatzhalter 2">
            <a:extLst>
              <a:ext uri="{FF2B5EF4-FFF2-40B4-BE49-F238E27FC236}">
                <a16:creationId xmlns:a16="http://schemas.microsoft.com/office/drawing/2014/main" id="{40D6C6D4-9381-9A2D-7A80-BD3AE27BC378}"/>
              </a:ext>
            </a:extLst>
          </p:cNvPr>
          <p:cNvSpPr txBox="1">
            <a:spLocks noGrp="1"/>
          </p:cNvSpPr>
          <p:nvPr>
            <p:ph type="body" sz="quarter" idx="34" hasCustomPrompt="1"/>
          </p:nvPr>
        </p:nvSpPr>
        <p:spPr>
          <a:xfrm>
            <a:off x="5993307" y="4498639"/>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{SlotFooter5}</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g-2row-3col3col-33-34-33-33-34-33">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2651158"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2651158"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2651158"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2651158"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3210483" y="1056290"/>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3210483" y="1339124"/>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3210483" y="1627422"/>
            <a:ext cx="2731496"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3210483" y="2663115"/>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993307" y="1056290"/>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993307" y="1339124"/>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993307" y="1627422"/>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993307" y="266311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
        <p:nvSpPr>
          <p:cNvPr id="25" name="Textplatzhalter 2">
            <a:extLst>
              <a:ext uri="{FF2B5EF4-FFF2-40B4-BE49-F238E27FC236}">
                <a16:creationId xmlns:a16="http://schemas.microsoft.com/office/drawing/2014/main" id="{52C912F3-2C28-C23D-5835-999B609AAB0D}"/>
              </a:ext>
            </a:extLst>
          </p:cNvPr>
          <p:cNvSpPr txBox="1">
            <a:spLocks noGrp="1"/>
          </p:cNvSpPr>
          <p:nvPr>
            <p:ph type="body" sz="quarter" idx="27" hasCustomPrompt="1"/>
          </p:nvPr>
        </p:nvSpPr>
        <p:spPr>
          <a:xfrm>
            <a:off x="507997" y="292972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{SlotTitle4}</a:t>
            </a:r>
          </a:p>
        </p:txBody>
      </p:sp>
      <p:sp>
        <p:nvSpPr>
          <p:cNvPr id="26" name="Textplatzhalter 2">
            <a:extLst>
              <a:ext uri="{FF2B5EF4-FFF2-40B4-BE49-F238E27FC236}">
                <a16:creationId xmlns:a16="http://schemas.microsoft.com/office/drawing/2014/main" id="{E0F170CE-B2CB-0A6E-94AA-4A214ED9B88E}"/>
              </a:ext>
            </a:extLst>
          </p:cNvPr>
          <p:cNvSpPr txBox="1">
            <a:spLocks noGrp="1"/>
          </p:cNvSpPr>
          <p:nvPr>
            <p:ph type="body" sz="quarter" idx="28" hasCustomPrompt="1"/>
          </p:nvPr>
        </p:nvSpPr>
        <p:spPr>
          <a:xfrm>
            <a:off x="507997" y="3196336"/>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{SlotSubTitle4}</a:t>
            </a:r>
          </a:p>
        </p:txBody>
      </p:sp>
      <p:sp>
        <p:nvSpPr>
          <p:cNvPr id="27" name="Inhaltsplatzhalter 2">
            <a:extLst>
              <a:ext uri="{FF2B5EF4-FFF2-40B4-BE49-F238E27FC236}">
                <a16:creationId xmlns:a16="http://schemas.microsoft.com/office/drawing/2014/main" id="{B857A51A-44C1-7080-E4A4-3A12044B1D5F}"/>
              </a:ext>
            </a:extLst>
          </p:cNvPr>
          <p:cNvSpPr txBox="1">
            <a:spLocks noGrp="1"/>
          </p:cNvSpPr>
          <p:nvPr>
            <p:ph idx="29" hasCustomPrompt="1"/>
          </p:nvPr>
        </p:nvSpPr>
        <p:spPr>
          <a:xfrm>
            <a:off x="507997" y="3462946"/>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{SlotContent4}</a:t>
            </a:r>
          </a:p>
        </p:txBody>
      </p:sp>
      <p:sp>
        <p:nvSpPr>
          <p:cNvPr id="28" name="Textplatzhalter 2">
            <a:extLst>
              <a:ext uri="{FF2B5EF4-FFF2-40B4-BE49-F238E27FC236}">
                <a16:creationId xmlns:a16="http://schemas.microsoft.com/office/drawing/2014/main" id="{40D6C6D4-9381-9A2D-7A80-BD3AE27BC378}"/>
              </a:ext>
            </a:extLst>
          </p:cNvPr>
          <p:cNvSpPr txBox="1">
            <a:spLocks noGrp="1"/>
          </p:cNvSpPr>
          <p:nvPr>
            <p:ph type="body" sz="quarter" idx="30" hasCustomPrompt="1"/>
          </p:nvPr>
        </p:nvSpPr>
        <p:spPr>
          <a:xfrm>
            <a:off x="507997" y="4498639"/>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{SlotFooter4}</a:t>
            </a:r>
          </a:p>
        </p:txBody>
      </p:sp>
      <p:sp>
        <p:nvSpPr>
          <p:cNvPr id="29" name="Textplatzhalter 2">
            <a:extLst>
              <a:ext uri="{FF2B5EF4-FFF2-40B4-BE49-F238E27FC236}">
                <a16:creationId xmlns:a16="http://schemas.microsoft.com/office/drawing/2014/main" id="{52C912F3-2C28-C23D-5835-999B609AAB0D}"/>
              </a:ext>
            </a:extLst>
          </p:cNvPr>
          <p:cNvSpPr txBox="1">
            <a:spLocks noGrp="1"/>
          </p:cNvSpPr>
          <p:nvPr>
            <p:ph type="body" sz="quarter" idx="31" hasCustomPrompt="1"/>
          </p:nvPr>
        </p:nvSpPr>
        <p:spPr>
          <a:xfrm>
            <a:off x="3210483" y="2929725"/>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{SlotTitle5}</a:t>
            </a:r>
          </a:p>
        </p:txBody>
      </p:sp>
      <p:sp>
        <p:nvSpPr>
          <p:cNvPr id="30" name="Textplatzhalter 2">
            <a:extLst>
              <a:ext uri="{FF2B5EF4-FFF2-40B4-BE49-F238E27FC236}">
                <a16:creationId xmlns:a16="http://schemas.microsoft.com/office/drawing/2014/main" id="{E0F170CE-B2CB-0A6E-94AA-4A214ED9B88E}"/>
              </a:ext>
            </a:extLst>
          </p:cNvPr>
          <p:cNvSpPr txBox="1">
            <a:spLocks noGrp="1"/>
          </p:cNvSpPr>
          <p:nvPr>
            <p:ph type="body" sz="quarter" idx="32" hasCustomPrompt="1"/>
          </p:nvPr>
        </p:nvSpPr>
        <p:spPr>
          <a:xfrm>
            <a:off x="3210483" y="3196336"/>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{SlotSubTitle5}</a:t>
            </a:r>
          </a:p>
        </p:txBody>
      </p:sp>
      <p:sp>
        <p:nvSpPr>
          <p:cNvPr id="31" name="Inhaltsplatzhalter 2">
            <a:extLst>
              <a:ext uri="{FF2B5EF4-FFF2-40B4-BE49-F238E27FC236}">
                <a16:creationId xmlns:a16="http://schemas.microsoft.com/office/drawing/2014/main" id="{B857A51A-44C1-7080-E4A4-3A12044B1D5F}"/>
              </a:ext>
            </a:extLst>
          </p:cNvPr>
          <p:cNvSpPr txBox="1">
            <a:spLocks noGrp="1"/>
          </p:cNvSpPr>
          <p:nvPr>
            <p:ph idx="33" hasCustomPrompt="1"/>
          </p:nvPr>
        </p:nvSpPr>
        <p:spPr>
          <a:xfrm>
            <a:off x="3210483" y="3462946"/>
            <a:ext cx="2731496"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{SlotContent5}</a:t>
            </a:r>
          </a:p>
        </p:txBody>
      </p:sp>
      <p:sp>
        <p:nvSpPr>
          <p:cNvPr id="32" name="Textplatzhalter 2">
            <a:extLst>
              <a:ext uri="{FF2B5EF4-FFF2-40B4-BE49-F238E27FC236}">
                <a16:creationId xmlns:a16="http://schemas.microsoft.com/office/drawing/2014/main" id="{40D6C6D4-9381-9A2D-7A80-BD3AE27BC378}"/>
              </a:ext>
            </a:extLst>
          </p:cNvPr>
          <p:cNvSpPr txBox="1">
            <a:spLocks noGrp="1"/>
          </p:cNvSpPr>
          <p:nvPr>
            <p:ph type="body" sz="quarter" idx="34" hasCustomPrompt="1"/>
          </p:nvPr>
        </p:nvSpPr>
        <p:spPr>
          <a:xfrm>
            <a:off x="3210483" y="4498639"/>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{SlotFooter5}</a:t>
            </a:r>
          </a:p>
        </p:txBody>
      </p:sp>
      <p:sp>
        <p:nvSpPr>
          <p:cNvPr id="33" name="Textplatzhalter 2">
            <a:extLst>
              <a:ext uri="{FF2B5EF4-FFF2-40B4-BE49-F238E27FC236}">
                <a16:creationId xmlns:a16="http://schemas.microsoft.com/office/drawing/2014/main" id="{52C912F3-2C28-C23D-5835-999B609AAB0D}"/>
              </a:ext>
            </a:extLst>
          </p:cNvPr>
          <p:cNvSpPr txBox="1">
            <a:spLocks noGrp="1"/>
          </p:cNvSpPr>
          <p:nvPr>
            <p:ph type="body" sz="quarter" idx="35" hasCustomPrompt="1"/>
          </p:nvPr>
        </p:nvSpPr>
        <p:spPr>
          <a:xfrm>
            <a:off x="5993307" y="2929725"/>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{SlotTitle6}</a:t>
            </a:r>
          </a:p>
        </p:txBody>
      </p:sp>
      <p:sp>
        <p:nvSpPr>
          <p:cNvPr id="34" name="Textplatzhalter 2">
            <a:extLst>
              <a:ext uri="{FF2B5EF4-FFF2-40B4-BE49-F238E27FC236}">
                <a16:creationId xmlns:a16="http://schemas.microsoft.com/office/drawing/2014/main" id="{E0F170CE-B2CB-0A6E-94AA-4A214ED9B88E}"/>
              </a:ext>
            </a:extLst>
          </p:cNvPr>
          <p:cNvSpPr txBox="1">
            <a:spLocks noGrp="1"/>
          </p:cNvSpPr>
          <p:nvPr>
            <p:ph type="body" sz="quarter" idx="36" hasCustomPrompt="1"/>
          </p:nvPr>
        </p:nvSpPr>
        <p:spPr>
          <a:xfrm>
            <a:off x="5993307" y="3196336"/>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{SlotSubTitle6}</a:t>
            </a:r>
          </a:p>
        </p:txBody>
      </p:sp>
      <p:sp>
        <p:nvSpPr>
          <p:cNvPr id="35" name="Inhaltsplatzhalter 2">
            <a:extLst>
              <a:ext uri="{FF2B5EF4-FFF2-40B4-BE49-F238E27FC236}">
                <a16:creationId xmlns:a16="http://schemas.microsoft.com/office/drawing/2014/main" id="{B857A51A-44C1-7080-E4A4-3A12044B1D5F}"/>
              </a:ext>
            </a:extLst>
          </p:cNvPr>
          <p:cNvSpPr txBox="1">
            <a:spLocks noGrp="1"/>
          </p:cNvSpPr>
          <p:nvPr>
            <p:ph idx="37" hasCustomPrompt="1"/>
          </p:nvPr>
        </p:nvSpPr>
        <p:spPr>
          <a:xfrm>
            <a:off x="5993307" y="3462946"/>
            <a:ext cx="265115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{SlotContent6}</a:t>
            </a:r>
          </a:p>
        </p:txBody>
      </p:sp>
      <p:sp>
        <p:nvSpPr>
          <p:cNvPr id="36" name="Textplatzhalter 2">
            <a:extLst>
              <a:ext uri="{FF2B5EF4-FFF2-40B4-BE49-F238E27FC236}">
                <a16:creationId xmlns:a16="http://schemas.microsoft.com/office/drawing/2014/main" id="{40D6C6D4-9381-9A2D-7A80-BD3AE27BC378}"/>
              </a:ext>
            </a:extLst>
          </p:cNvPr>
          <p:cNvSpPr txBox="1">
            <a:spLocks noGrp="1"/>
          </p:cNvSpPr>
          <p:nvPr>
            <p:ph type="body" sz="quarter" idx="38" hasCustomPrompt="1"/>
          </p:nvPr>
        </p:nvSpPr>
        <p:spPr>
          <a:xfrm>
            <a:off x="5993307" y="4498639"/>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{SlotFooter6}</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g-designMaster">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8136468"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8146774"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8126162"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8136467"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g-1col">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8136468"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8146774"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8126162"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8136467"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g-1row-2col-50-50">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4042570"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4042570"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4042570"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4042570"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4601894" y="1056290"/>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4601894" y="1339124"/>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4601894" y="1627422"/>
            <a:ext cx="4042570"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4601894" y="4556794"/>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g-1row-2col-34-66">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2748948"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2748948"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2748948"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2748948"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3308272" y="1056290"/>
            <a:ext cx="5336193"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3308272" y="1339124"/>
            <a:ext cx="5336193"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3308272" y="1627422"/>
            <a:ext cx="5336193"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3308272" y="4556794"/>
            <a:ext cx="5336193"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ng-1row-2col-66-34">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5336193"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5336193"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5336193"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5336193"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5895517" y="1056290"/>
            <a:ext cx="274894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5895517" y="1339124"/>
            <a:ext cx="274894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5895517" y="1627422"/>
            <a:ext cx="2748948"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5895517" y="4556794"/>
            <a:ext cx="274894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ng-2row-1col">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8136468"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8146774"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8126162"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8136467"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507997" y="2929725"/>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507997" y="3196336"/>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507997" y="3462946"/>
            <a:ext cx="813646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507997" y="4498639"/>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ng-1row-3col-33-34-33">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2651158" cy="2871217"/>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2651158"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2651158"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4556794"/>
            <a:ext cx="2651158"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3210483" y="1056290"/>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3210483" y="1339124"/>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3210483" y="1627422"/>
            <a:ext cx="2731496"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3210483" y="4556794"/>
            <a:ext cx="2731496"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993307" y="1056290"/>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993307" y="1339124"/>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993307" y="1627422"/>
            <a:ext cx="2651158" cy="2871217"/>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993307" y="4556794"/>
            <a:ext cx="265115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Tree>
    <p:extLst>
      <p:ext uri="{BB962C8B-B14F-4D97-AF65-F5344CB8AC3E}">
        <p14:creationId xmlns:p14="http://schemas.microsoft.com/office/powerpoint/2010/main" val="319587204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ng-2row-2col1col-50-50-100">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403E0858-711A-4B6A-A384-43D9D83AC0FB}"/>
              </a:ext>
            </a:extLst>
          </p:cNvPr>
          <p:cNvSpPr>
            <a:spLocks noGrp="1"/>
          </p:cNvSpPr>
          <p:nvPr>
            <p:ph type="title" hasCustomPrompt="1"/>
          </p:nvPr>
        </p:nvSpPr>
        <p:spPr>
          <a:xfrm>
            <a:off x="512549" y="156454"/>
            <a:ext cx="8131916" cy="202388"/>
          </a:xfrm>
          <a:prstGeom prst="rect">
            <a:avLst/>
          </a:prstGeom>
        </p:spPr>
        <p:txBody>
          <a:bodyPr anchor="ctr"/>
          <a:lstStyle>
            <a:lvl1pPr>
              <a:defRPr sz="1000" b="1">
                <a:solidFill>
                  <a:srgbClr val="E42313"/>
                </a:solidFill>
                <a:latin typeface="+mn-lt"/>
              </a:defRPr>
            </a:lvl1pPr>
          </a:lstStyle>
          <a:p>
            <a:r>
              <a:rPr lang="de-DE"/>
              <a:t>{PageGroupTitle}</a:t>
            </a:r>
          </a:p>
        </p:txBody>
      </p:sp>
      <p:sp>
        <p:nvSpPr>
          <p:cNvPr id="13" name="Foliennummernplatzhalter 5">
            <a:extLst>
              <a:ext uri="{FF2B5EF4-FFF2-40B4-BE49-F238E27FC236}">
                <a16:creationId xmlns:a16="http://schemas.microsoft.com/office/drawing/2014/main" id="{6D992B90-71A8-4CB2-8B4A-AE2D88F7096F}"/>
              </a:ext>
            </a:extLst>
          </p:cNvPr>
          <p:cNvSpPr>
            <a:spLocks noGrp="1"/>
          </p:cNvSpPr>
          <p:nvPr>
            <p:ph type="sldNum" sz="quarter" idx="12"/>
          </p:nvPr>
        </p:nvSpPr>
        <p:spPr>
          <a:xfrm>
            <a:off x="3543300" y="4830233"/>
            <a:ext cx="2057400" cy="216165"/>
          </a:xfrm>
          <a:prstGeom prst="rect">
            <a:avLst/>
          </a:prstGeom>
        </p:spPr>
        <p:txBody>
          <a:bodyPr/>
          <a:lstStyle>
            <a:lvl1pPr algn="ctr">
              <a:defRPr sz="900">
                <a:solidFill>
                  <a:schemeClr val="tx1"/>
                </a:solidFill>
                <a:latin typeface="+mn-lt"/>
              </a:defRPr>
            </a:lvl1pPr>
          </a:lstStyle>
          <a:p>
            <a:fld id="{2B925B22-EFBF-4C2B-A2ED-5A609ED10B2E}" type="slidenum">
              <a:rPr lang="de-CH" smtClean="0"/>
              <a:t>‹nr.›</a:t>
            </a:fld>
            <a:endParaRPr lang="de-CH"/>
          </a:p>
        </p:txBody>
      </p:sp>
      <p:sp>
        <p:nvSpPr>
          <p:cNvPr id="16" name="Textplatzhalter 15">
            <a:extLst>
              <a:ext uri="{FF2B5EF4-FFF2-40B4-BE49-F238E27FC236}">
                <a16:creationId xmlns:a16="http://schemas.microsoft.com/office/drawing/2014/main" id="{C7446044-B130-4AA4-83E2-AB82992534BE}"/>
              </a:ext>
            </a:extLst>
          </p:cNvPr>
          <p:cNvSpPr>
            <a:spLocks noGrp="1"/>
          </p:cNvSpPr>
          <p:nvPr>
            <p:ph type="body" sz="quarter" idx="13" hasCustomPrompt="1"/>
          </p:nvPr>
        </p:nvSpPr>
        <p:spPr>
          <a:xfrm>
            <a:off x="503449" y="426201"/>
            <a:ext cx="8136466" cy="274240"/>
          </a:xfrm>
          <a:prstGeom prst="rect">
            <a:avLst/>
          </a:prstGeom>
        </p:spPr>
        <p:txBody>
          <a:bodyPr anchor="ctr"/>
          <a:lstStyle>
            <a:lvl1pPr>
              <a:defRPr sz="1400">
                <a:solidFill>
                  <a:schemeClr val="tx1">
                    <a:lumMod val="75000"/>
                  </a:schemeClr>
                </a:solidFill>
                <a:latin typeface="+mj-lt"/>
              </a:defRPr>
            </a:lvl1pPr>
          </a:lstStyle>
          <a:p>
            <a:pPr lvl="0"/>
            <a:r>
              <a:rPr lang="de-DE"/>
              <a:t>{ReportPageTitle}</a:t>
            </a:r>
            <a:endParaRPr lang="de-CH"/>
          </a:p>
        </p:txBody>
      </p:sp>
      <p:sp>
        <p:nvSpPr>
          <p:cNvPr id="7" name="Textplatzhalter 2">
            <a:extLst>
              <a:ext uri="{FF2B5EF4-FFF2-40B4-BE49-F238E27FC236}">
                <a16:creationId xmlns:a16="http://schemas.microsoft.com/office/drawing/2014/main" id="{DFD37B53-2013-4649-95E1-046B8CAFF2D5}"/>
              </a:ext>
            </a:extLst>
          </p:cNvPr>
          <p:cNvSpPr>
            <a:spLocks noGrp="1"/>
          </p:cNvSpPr>
          <p:nvPr>
            <p:ph type="body" sz="quarter" idx="14" hasCustomPrompt="1"/>
          </p:nvPr>
        </p:nvSpPr>
        <p:spPr>
          <a:xfrm>
            <a:off x="497692" y="767800"/>
            <a:ext cx="8136467" cy="215283"/>
          </a:xfrm>
          <a:prstGeom prst="rect">
            <a:avLst/>
          </a:prstGeom>
        </p:spPr>
        <p:txBody>
          <a:bodyPr anchor="ctr"/>
          <a:lstStyle>
            <a:lvl1pPr>
              <a:defRPr sz="1050">
                <a:solidFill>
                  <a:schemeClr val="tx1">
                    <a:lumMod val="75000"/>
                  </a:schemeClr>
                </a:solidFill>
                <a:latin typeface="+mn-lt"/>
              </a:defRPr>
            </a:lvl1pPr>
            <a:lvl5pPr>
              <a:defRPr/>
            </a:lvl5pPr>
          </a:lstStyle>
          <a:p>
            <a:pPr lvl="0"/>
            <a:r>
              <a:rPr lang="de-DE"/>
              <a:t>{ReportPageSubTitle}</a:t>
            </a:r>
            <a:endParaRPr lang="de-CH"/>
          </a:p>
        </p:txBody>
      </p:sp>
      <p:sp>
        <p:nvSpPr>
          <p:cNvPr id="2" name="Inhaltsplatzhalter 2">
            <a:extLst>
              <a:ext uri="{FF2B5EF4-FFF2-40B4-BE49-F238E27FC236}">
                <a16:creationId xmlns:a16="http://schemas.microsoft.com/office/drawing/2014/main" id="{B857A51A-44C1-7080-E4A4-3A12044B1D5F}"/>
              </a:ext>
            </a:extLst>
          </p:cNvPr>
          <p:cNvSpPr>
            <a:spLocks noGrp="1"/>
          </p:cNvSpPr>
          <p:nvPr>
            <p:ph idx="15" hasCustomPrompt="1"/>
          </p:nvPr>
        </p:nvSpPr>
        <p:spPr>
          <a:xfrm>
            <a:off x="507997" y="1627422"/>
            <a:ext cx="4042570" cy="984365"/>
          </a:xfrm>
          <a:prstGeom prst="rect">
            <a:avLst/>
          </a:prstGeom>
        </p:spPr>
        <p:txBody>
          <a:bodyPr anchor="ctr"/>
          <a:lstStyle>
            <a:lvl1pPr>
              <a:defRPr sz="1100">
                <a:solidFill>
                  <a:schemeClr val="tx1"/>
                </a:solidFill>
                <a:latin typeface="+mn-lt"/>
              </a:defRPr>
            </a:lvl1pPr>
            <a:lvl2pPr>
              <a:defRPr sz="1600">
                <a:latin typeface="Lato"/>
              </a:defRPr>
            </a:lvl2pPr>
            <a:lvl3pPr>
              <a:defRPr sz="1400">
                <a:latin typeface="Lato"/>
              </a:defRPr>
            </a:lvl3pPr>
          </a:lstStyle>
          <a:p>
            <a:pPr lvl="0"/>
            <a:r>
              <a:rPr lang="de-DE"/>
              <a:t>{SlotContent1}</a:t>
            </a:r>
          </a:p>
        </p:txBody>
      </p:sp>
      <p:sp>
        <p:nvSpPr>
          <p:cNvPr id="5" name="Textplatzhalter 2">
            <a:extLst>
              <a:ext uri="{FF2B5EF4-FFF2-40B4-BE49-F238E27FC236}">
                <a16:creationId xmlns:a16="http://schemas.microsoft.com/office/drawing/2014/main" id="{52C912F3-2C28-C23D-5835-999B609AAB0D}"/>
              </a:ext>
            </a:extLst>
          </p:cNvPr>
          <p:cNvSpPr>
            <a:spLocks noGrp="1"/>
          </p:cNvSpPr>
          <p:nvPr>
            <p:ph type="body" sz="quarter" idx="16" hasCustomPrompt="1"/>
          </p:nvPr>
        </p:nvSpPr>
        <p:spPr>
          <a:xfrm>
            <a:off x="497691" y="1056290"/>
            <a:ext cx="4042570" cy="215283"/>
          </a:xfrm>
          <a:prstGeom prst="rect">
            <a:avLst/>
          </a:prstGeom>
        </p:spPr>
        <p:txBody>
          <a:bodyPr anchor="ctr"/>
          <a:lstStyle>
            <a:lvl1pPr>
              <a:defRPr lang="de-DE" sz="1000">
                <a:solidFill>
                  <a:srgbClr val="E42313"/>
                </a:solidFill>
                <a:latin typeface="+mn-lt"/>
              </a:defRPr>
            </a:lvl1pPr>
          </a:lstStyle>
          <a:p>
            <a:pPr marR="0" lvl="0" fontAlgn="auto">
              <a:spcAft>
                <a:spcPct val="0"/>
              </a:spcAft>
              <a:buClrTx/>
              <a:buSzTx/>
            </a:pPr>
            <a:r>
              <a:rPr lang="de-DE"/>
              <a:t>{SlotTitle1}</a:t>
            </a:r>
          </a:p>
        </p:txBody>
      </p:sp>
      <p:sp>
        <p:nvSpPr>
          <p:cNvPr id="6" name="Textplatzhalter 2">
            <a:extLst>
              <a:ext uri="{FF2B5EF4-FFF2-40B4-BE49-F238E27FC236}">
                <a16:creationId xmlns:a16="http://schemas.microsoft.com/office/drawing/2014/main" id="{E0F170CE-B2CB-0A6E-94AA-4A214ED9B88E}"/>
              </a:ext>
            </a:extLst>
          </p:cNvPr>
          <p:cNvSpPr>
            <a:spLocks noGrp="1"/>
          </p:cNvSpPr>
          <p:nvPr>
            <p:ph type="body" sz="quarter" idx="17" hasCustomPrompt="1"/>
          </p:nvPr>
        </p:nvSpPr>
        <p:spPr>
          <a:xfrm>
            <a:off x="507997" y="1339124"/>
            <a:ext cx="4042570" cy="215283"/>
          </a:xfrm>
          <a:prstGeom prst="rect">
            <a:avLst/>
          </a:prstGeom>
        </p:spPr>
        <p:txBody>
          <a:bodyPr anchor="ctr"/>
          <a:lstStyle>
            <a:lvl1pPr>
              <a:defRPr lang="de-DE" sz="800" smtClean="0">
                <a:solidFill>
                  <a:schemeClr val="tx1">
                    <a:lumMod val="75000"/>
                  </a:schemeClr>
                </a:solidFill>
                <a:latin typeface="+mn-lt"/>
              </a:defRPr>
            </a:lvl1pPr>
          </a:lstStyle>
          <a:p>
            <a:pPr marR="0" lvl="0" fontAlgn="auto">
              <a:spcAft>
                <a:spcPct val="0"/>
              </a:spcAft>
              <a:buClrTx/>
              <a:buSzTx/>
            </a:pPr>
            <a:r>
              <a:rPr lang="de-DE"/>
              <a:t>{SlotSubTitle1}</a:t>
            </a:r>
          </a:p>
        </p:txBody>
      </p:sp>
      <p:sp>
        <p:nvSpPr>
          <p:cNvPr id="8" name="Textplatzhalter 2">
            <a:extLst>
              <a:ext uri="{FF2B5EF4-FFF2-40B4-BE49-F238E27FC236}">
                <a16:creationId xmlns:a16="http://schemas.microsoft.com/office/drawing/2014/main" id="{40D6C6D4-9381-9A2D-7A80-BD3AE27BC378}"/>
              </a:ext>
            </a:extLst>
          </p:cNvPr>
          <p:cNvSpPr>
            <a:spLocks noGrp="1"/>
          </p:cNvSpPr>
          <p:nvPr>
            <p:ph type="body" sz="quarter" idx="18" hasCustomPrompt="1"/>
          </p:nvPr>
        </p:nvSpPr>
        <p:spPr>
          <a:xfrm>
            <a:off x="497692" y="2663115"/>
            <a:ext cx="4042570" cy="215283"/>
          </a:xfrm>
          <a:prstGeom prst="rect">
            <a:avLst/>
          </a:prstGeom>
        </p:spPr>
        <p:txBody>
          <a:bodyPr anchor="ctr"/>
          <a:lstStyle>
            <a:lvl1pPr>
              <a:defRPr lang="de-DE" sz="800">
                <a:solidFill>
                  <a:schemeClr val="tx1">
                    <a:lumMod val="75000"/>
                  </a:schemeClr>
                </a:solidFill>
                <a:latin typeface="+mn-lt"/>
              </a:defRPr>
            </a:lvl1pPr>
          </a:lstStyle>
          <a:p>
            <a:pPr lvl="0"/>
            <a:r>
              <a:rPr lang="de-DE"/>
              <a:t>{SlotFooter1}</a:t>
            </a:r>
          </a:p>
        </p:txBody>
      </p:sp>
      <p:sp>
        <p:nvSpPr>
          <p:cNvPr id="17" name="Textplatzhalter 2">
            <a:extLst>
              <a:ext uri="{FF2B5EF4-FFF2-40B4-BE49-F238E27FC236}">
                <a16:creationId xmlns:a16="http://schemas.microsoft.com/office/drawing/2014/main" id="{52C912F3-2C28-C23D-5835-999B609AAB0D}"/>
              </a:ext>
            </a:extLst>
          </p:cNvPr>
          <p:cNvSpPr txBox="1">
            <a:spLocks noGrp="1"/>
          </p:cNvSpPr>
          <p:nvPr>
            <p:ph type="body" sz="quarter" idx="19" hasCustomPrompt="1"/>
          </p:nvPr>
        </p:nvSpPr>
        <p:spPr>
          <a:xfrm>
            <a:off x="4601894" y="1056290"/>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{SlotTitle2}</a:t>
            </a:r>
          </a:p>
        </p:txBody>
      </p:sp>
      <p:sp>
        <p:nvSpPr>
          <p:cNvPr id="18" name="Textplatzhalter 2">
            <a:extLst>
              <a:ext uri="{FF2B5EF4-FFF2-40B4-BE49-F238E27FC236}">
                <a16:creationId xmlns:a16="http://schemas.microsoft.com/office/drawing/2014/main" id="{E0F170CE-B2CB-0A6E-94AA-4A214ED9B88E}"/>
              </a:ext>
            </a:extLst>
          </p:cNvPr>
          <p:cNvSpPr txBox="1">
            <a:spLocks noGrp="1"/>
          </p:cNvSpPr>
          <p:nvPr>
            <p:ph type="body" sz="quarter" idx="20" hasCustomPrompt="1"/>
          </p:nvPr>
        </p:nvSpPr>
        <p:spPr>
          <a:xfrm>
            <a:off x="4601894" y="1339124"/>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{SlotSubTitle2}</a:t>
            </a:r>
          </a:p>
        </p:txBody>
      </p:sp>
      <p:sp>
        <p:nvSpPr>
          <p:cNvPr id="19" name="Inhaltsplatzhalter 2">
            <a:extLst>
              <a:ext uri="{FF2B5EF4-FFF2-40B4-BE49-F238E27FC236}">
                <a16:creationId xmlns:a16="http://schemas.microsoft.com/office/drawing/2014/main" id="{B857A51A-44C1-7080-E4A4-3A12044B1D5F}"/>
              </a:ext>
            </a:extLst>
          </p:cNvPr>
          <p:cNvSpPr txBox="1">
            <a:spLocks noGrp="1"/>
          </p:cNvSpPr>
          <p:nvPr>
            <p:ph idx="21" hasCustomPrompt="1"/>
          </p:nvPr>
        </p:nvSpPr>
        <p:spPr>
          <a:xfrm>
            <a:off x="4601894" y="1627422"/>
            <a:ext cx="4042570"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{SlotContent2}</a:t>
            </a:r>
          </a:p>
        </p:txBody>
      </p:sp>
      <p:sp>
        <p:nvSpPr>
          <p:cNvPr id="20" name="Textplatzhalter 2">
            <a:extLst>
              <a:ext uri="{FF2B5EF4-FFF2-40B4-BE49-F238E27FC236}">
                <a16:creationId xmlns:a16="http://schemas.microsoft.com/office/drawing/2014/main" id="{40D6C6D4-9381-9A2D-7A80-BD3AE27BC378}"/>
              </a:ext>
            </a:extLst>
          </p:cNvPr>
          <p:cNvSpPr txBox="1">
            <a:spLocks noGrp="1"/>
          </p:cNvSpPr>
          <p:nvPr>
            <p:ph type="body" sz="quarter" idx="22" hasCustomPrompt="1"/>
          </p:nvPr>
        </p:nvSpPr>
        <p:spPr>
          <a:xfrm>
            <a:off x="4601894" y="2663115"/>
            <a:ext cx="4042570"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{SlotFooter2}</a:t>
            </a:r>
          </a:p>
        </p:txBody>
      </p:sp>
      <p:sp>
        <p:nvSpPr>
          <p:cNvPr id="21" name="Textplatzhalter 2">
            <a:extLst>
              <a:ext uri="{FF2B5EF4-FFF2-40B4-BE49-F238E27FC236}">
                <a16:creationId xmlns:a16="http://schemas.microsoft.com/office/drawing/2014/main" id="{52C912F3-2C28-C23D-5835-999B609AAB0D}"/>
              </a:ext>
            </a:extLst>
          </p:cNvPr>
          <p:cNvSpPr txBox="1">
            <a:spLocks noGrp="1"/>
          </p:cNvSpPr>
          <p:nvPr>
            <p:ph type="body" sz="quarter" idx="23" hasCustomPrompt="1"/>
          </p:nvPr>
        </p:nvSpPr>
        <p:spPr>
          <a:xfrm>
            <a:off x="507997" y="2929725"/>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1000" b="0" i="0" u="none" strike="noStrike" kern="1200" cap="none" spc="0" normalizeH="0" baseline="0" noProof="0">
                <a:solidFill>
                  <a:srgbClr val="E42313"/>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{SlotTitle3}</a:t>
            </a:r>
          </a:p>
        </p:txBody>
      </p:sp>
      <p:sp>
        <p:nvSpPr>
          <p:cNvPr id="22" name="Textplatzhalter 2">
            <a:extLst>
              <a:ext uri="{FF2B5EF4-FFF2-40B4-BE49-F238E27FC236}">
                <a16:creationId xmlns:a16="http://schemas.microsoft.com/office/drawing/2014/main" id="{E0F170CE-B2CB-0A6E-94AA-4A214ED9B88E}"/>
              </a:ext>
            </a:extLst>
          </p:cNvPr>
          <p:cNvSpPr txBox="1">
            <a:spLocks noGrp="1"/>
          </p:cNvSpPr>
          <p:nvPr>
            <p:ph type="body" sz="quarter" idx="24" hasCustomPrompt="1"/>
          </p:nvPr>
        </p:nvSpPr>
        <p:spPr>
          <a:xfrm>
            <a:off x="507997" y="3196336"/>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smtClean="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marR="0" lvl="0" fontAlgn="auto">
              <a:spcAft>
                <a:spcPct val="0"/>
              </a:spcAft>
              <a:buClrTx/>
              <a:buSzTx/>
            </a:pPr>
            <a:r>
              <a:rPr lang="de-DE"/>
              <a:t>{SlotSubTitle3}</a:t>
            </a:r>
          </a:p>
        </p:txBody>
      </p:sp>
      <p:sp>
        <p:nvSpPr>
          <p:cNvPr id="23" name="Inhaltsplatzhalter 2">
            <a:extLst>
              <a:ext uri="{FF2B5EF4-FFF2-40B4-BE49-F238E27FC236}">
                <a16:creationId xmlns:a16="http://schemas.microsoft.com/office/drawing/2014/main" id="{B857A51A-44C1-7080-E4A4-3A12044B1D5F}"/>
              </a:ext>
            </a:extLst>
          </p:cNvPr>
          <p:cNvSpPr txBox="1">
            <a:spLocks noGrp="1"/>
          </p:cNvSpPr>
          <p:nvPr>
            <p:ph idx="25" hasCustomPrompt="1"/>
          </p:nvPr>
        </p:nvSpPr>
        <p:spPr>
          <a:xfrm>
            <a:off x="507997" y="3462946"/>
            <a:ext cx="8136468" cy="984365"/>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sz="1100" b="0" i="0" u="none" strike="noStrike" kern="1200" cap="none" spc="0" normalizeH="0" baseline="0" noProof="0">
                <a:solidFill>
                  <a:schemeClr val="tx1"/>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600" b="0" i="0" u="none" strike="noStrike" kern="1200" cap="none" spc="0" normalizeH="0" baseline="0" noProof="0">
                <a:solidFill>
                  <a:schemeClr val="tx1"/>
                </a:solidFill>
                <a:uLnTx/>
                <a:uFillTx/>
                <a:latin typeface="Lato"/>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400" b="0" i="0" u="none" strike="noStrike" kern="1200" cap="none" spc="0" normalizeH="0" baseline="0" noProof="0">
                <a:solidFill>
                  <a:schemeClr val="tx1"/>
                </a:solidFill>
                <a:uLnTx/>
                <a:uFillTx/>
                <a:latin typeface="Lato"/>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{SlotContent3}</a:t>
            </a:r>
          </a:p>
        </p:txBody>
      </p:sp>
      <p:sp>
        <p:nvSpPr>
          <p:cNvPr id="24" name="Textplatzhalter 2">
            <a:extLst>
              <a:ext uri="{FF2B5EF4-FFF2-40B4-BE49-F238E27FC236}">
                <a16:creationId xmlns:a16="http://schemas.microsoft.com/office/drawing/2014/main" id="{40D6C6D4-9381-9A2D-7A80-BD3AE27BC378}"/>
              </a:ext>
            </a:extLst>
          </p:cNvPr>
          <p:cNvSpPr txBox="1">
            <a:spLocks noGrp="1"/>
          </p:cNvSpPr>
          <p:nvPr>
            <p:ph type="body" sz="quarter" idx="26" hasCustomPrompt="1"/>
          </p:nvPr>
        </p:nvSpPr>
        <p:spPr>
          <a:xfrm>
            <a:off x="507997" y="4498639"/>
            <a:ext cx="8136468" cy="215283"/>
          </a:xfrm>
          <a:prstGeom prst="rect">
            <a:avLst/>
          </a:prstGeom>
          <a:noFill/>
          <a:ln w="9525" cap="flat" cmpd="sng" algn="ctr">
            <a:noFill/>
            <a:prstDash val="solid"/>
            <a:round/>
            <a:headEnd type="none" w="med" len="med"/>
            <a:tailEnd type="none" w="med" len="med"/>
          </a:ln>
          <a:effectLst/>
        </p:spPr>
        <p:txBody>
          <a:bodyPr lIns="91440" tIns="45720" rIns="91440" bIns="45720" anchor="ctr"/>
          <a:lstStyle>
            <a:lvl1pPr marL="0" marR="0" indent="0" algn="l" defTabSz="914400" rtl="0" eaLnBrk="1" fontAlgn="auto" latinLnBrk="0" hangingPunct="1">
              <a:lnSpc>
                <a:spcPct val="90000"/>
              </a:lnSpc>
              <a:spcBef>
                <a:spcPts val="1000"/>
              </a:spcBef>
              <a:spcAft>
                <a:spcPct val="0"/>
              </a:spcAft>
              <a:buClrTx/>
              <a:buSzTx/>
              <a:buFont typeface="Arial" panose="020B0604020202020204" pitchFamily="34" charset="0"/>
              <a:buNone/>
              <a:defRPr kumimoji="0" lang="de-DE" sz="800" b="0" i="0" u="none" strike="noStrike" kern="1200" cap="none" spc="0" normalizeH="0" baseline="0" noProof="0">
                <a:solidFill>
                  <a:schemeClr val="tx1">
                    <a:lumMod val="75000"/>
                  </a:schemeClr>
                </a:solidFill>
                <a:uLnTx/>
                <a:uFillTx/>
                <a:latin typeface="+mn-lt"/>
                <a:ea typeface="+mn-ea"/>
                <a:cs typeface="+mn-cs"/>
                <a:sym typeface="Wingdings"/>
              </a:defRPr>
            </a:lvl1pPr>
            <a:lvl2pPr marL="685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400" b="0" i="0" u="none" strike="noStrike" kern="1200" cap="none" spc="0" normalizeH="0" baseline="0" noProof="0">
                <a:solidFill>
                  <a:schemeClr val="tx1"/>
                </a:solidFill>
                <a:uLnTx/>
                <a:uFillTx/>
                <a:latin typeface="+mn-lt"/>
                <a:ea typeface="+mn-ea"/>
                <a:cs typeface="+mn-cs"/>
                <a:sym typeface="Wingdings"/>
              </a:defRPr>
            </a:lvl2pPr>
            <a:lvl3pPr marL="1143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2000" b="0" i="0" u="none" strike="noStrike" kern="1200" cap="none" spc="0" normalizeH="0" baseline="0" noProof="0">
                <a:solidFill>
                  <a:schemeClr val="tx1"/>
                </a:solidFill>
                <a:uLnTx/>
                <a:uFillTx/>
                <a:latin typeface="+mn-lt"/>
                <a:ea typeface="+mn-ea"/>
                <a:cs typeface="+mn-cs"/>
                <a:sym typeface="Wingdings"/>
              </a:defRPr>
            </a:lvl3pPr>
            <a:lvl4pPr marL="1600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4pPr>
            <a:lvl5pPr marL="1828800" marR="0" indent="0" algn="l" defTabSz="914400" rtl="0" eaLnBrk="1" fontAlgn="auto" latinLnBrk="0" hangingPunct="1">
              <a:lnSpc>
                <a:spcPct val="90000"/>
              </a:lnSpc>
              <a:spcBef>
                <a:spcPts val="500"/>
              </a:spcBef>
              <a:spcAft>
                <a:spcPct val="0"/>
              </a:spcAft>
              <a:buClrTx/>
              <a:buSzTx/>
              <a:buFont typeface="Arial" panose="020B0604020202020204" pitchFamily="34" charset="0"/>
              <a:buNone/>
              <a:defRPr kumimoji="0" sz="1800" b="0" i="0" u="none" strike="noStrike" kern="1200" cap="none" spc="0" normalizeH="0" baseline="0" noProof="0">
                <a:solidFill>
                  <a:schemeClr val="tx1"/>
                </a:solidFill>
                <a:uLnTx/>
                <a:uFillTx/>
                <a:latin typeface="+mn-lt"/>
                <a:ea typeface="+mn-ea"/>
                <a:cs typeface="+mn-cs"/>
                <a:sym typeface="Wingdings"/>
              </a:defRPr>
            </a:lvl5pPr>
            <a:lvl6pPr marL="25146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6pPr>
            <a:lvl7pPr marL="29718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7pPr>
            <a:lvl8pPr marL="34290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8pPr>
            <a:lvl9pPr marL="3886200" marR="0" indent="-228600" algn="l" defTabSz="914400" rtl="0" eaLnBrk="1" fontAlgn="auto" latinLnBrk="0" hangingPunct="1">
              <a:lnSpc>
                <a:spcPct val="90000"/>
              </a:lnSpc>
              <a:spcBef>
                <a:spcPts val="500"/>
              </a:spcBef>
              <a:spcAft>
                <a:spcPct val="0"/>
              </a:spcAft>
              <a:buClrTx/>
              <a:buSzTx/>
              <a:buFont typeface="Arial" panose="020B0604020202020204" pitchFamily="34" charset="0"/>
              <a:buChar char="•"/>
              <a:defRPr kumimoji="0" sz="1800" b="0" i="0" u="none" strike="noStrike" kern="1200" cap="none" spc="0" normalizeH="0" baseline="0" noProof="0">
                <a:solidFill>
                  <a:schemeClr val="tx1"/>
                </a:solidFill>
                <a:uLnTx/>
                <a:uFillTx/>
                <a:latin typeface="+mn-lt"/>
                <a:ea typeface="+mn-ea"/>
                <a:cs typeface="+mn-cs"/>
                <a:sym typeface="Wingdings"/>
              </a:defRPr>
            </a:lvl9pPr>
          </a:lstStyle>
          <a:p>
            <a:pPr lvl="0"/>
            <a:r>
              <a:rPr lang="de-DE"/>
              <a:t>{SlotFooter3}</a:t>
            </a:r>
          </a:p>
        </p:txBody>
      </p:sp>
    </p:spTree>
    <p:extLst>
      <p:ext uri="{BB962C8B-B14F-4D97-AF65-F5344CB8AC3E}">
        <p14:creationId xmlns:p14="http://schemas.microsoft.com/office/powerpoint/2010/main" val="319587204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3E9A21BF-7EAD-4FA4-93FA-354DE05FFE66}"/>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8174848" y="4962617"/>
            <a:ext cx="858026" cy="176121"/>
          </a:xfrm>
          <a:prstGeom prst="rect">
            <a:avLst/>
          </a:prstGeom>
        </p:spPr>
      </p:pic>
    </p:spTree>
    <p:extLst>
      <p:ext uri="{BB962C8B-B14F-4D97-AF65-F5344CB8AC3E}">
        <p14:creationId xmlns:p14="http://schemas.microsoft.com/office/powerpoint/2010/main" val="3194782354"/>
      </p:ext>
    </p:extLst>
  </p:cSld>
  <p:clrMap bg1="lt1" tx1="dk1" bg2="lt2" tx2="dk2" accent1="accent1" accent2="accent2" accent3="accent3" accent4="accent4" accent5="accent5" accent6="accent6" hlink="hlink" folHlink="folHlink"/>
  <p:sldLayoutIdLst>
    <p:sldLayoutId id="2147483706"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Lst>
  <p:transition/>
  <p:hf hdr="0" ftr="0" dt="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hasCustomPrompt="1"/>
          </p:nvPr>
        </p:nvSpPr>
        <p:spPr>
          <a:xfrm>
            <a:off x="628650" y="920750"/>
            <a:ext cx="5954712" cy="1183098"/>
          </a:xfrm>
        </p:spPr>
        <p:txBody>
          <a:bodyPr>
            <a:normAutofit/>
          </a:bodyPr>
          <a:lstStyle/>
          <a:p>
            <a:r>
              <a:rPr lang="de-DE" dirty="0"/>
              <a:t>Schone </a:t>
            </a:r>
            <a:r>
              <a:rPr lang="de-DE" dirty="0" err="1"/>
              <a:t>energie</a:t>
            </a:r>
            <a:r>
              <a:rPr lang="de-DE" dirty="0"/>
              <a:t> </a:t>
            </a:r>
            <a:r>
              <a:rPr lang="de-DE" dirty="0" err="1"/>
              <a:t>Merenwijk</a:t>
            </a:r>
            <a:r>
              <a:rPr lang="de-DE" dirty="0"/>
              <a:t> </a:t>
            </a:r>
          </a:p>
        </p:txBody>
      </p:sp>
      <p:sp>
        <p:nvSpPr>
          <p:cNvPr id="3" name="Textplatzhalter 7"/>
          <p:cNvSpPr txBox="1">
            <a:spLocks noGrp="1"/>
          </p:cNvSpPr>
          <p:nvPr>
            <p:ph type="body" sz="quarter" idx="13" hasCustomPrompt="1"/>
          </p:nvPr>
        </p:nvSpPr>
        <p:spPr>
          <a:xfrm>
            <a:off x="628650" y="1565515"/>
            <a:ext cx="7886700" cy="2948275"/>
          </a:xfrm>
        </p:spPr>
        <p:txBody>
          <a:bodyPr>
            <a:normAutofit fontScale="25000" lnSpcReduction="20000"/>
          </a:bodyPr>
          <a:lstStyle/>
          <a:p>
            <a:pPr>
              <a:lnSpc>
                <a:spcPct val="140000"/>
              </a:lnSpc>
              <a:spcBef>
                <a:spcPts val="0"/>
              </a:spcBef>
            </a:pPr>
            <a:r>
              <a:rPr lang="nl-NL" sz="4000" dirty="0"/>
              <a:t>In uw wijk werken de gemeente en de Bewonerscoöperatie Nieuwe Energie Merenwijk samen aan een plan om over te stappen op schone energie. De enquête is onderdeel van een stapsgewijs onderzoek. In de maanden voorafgaand aan de enquête (oktober 2025 – februari 2026) zijn de verschillende mogelijkheden voor schone energie in de Merenwijk verzameld. Deze mogelijkheden zijn bekeken op 10 belangrijke eigenschappen. Met uw antwoorden zien we welke eigenschappen u en andere bewoners belangrijk vinden en of bewoners al een voorkeur voor een techniek hebben. Uw voorkeur wordt als zwaarwegende stem meegewogen bij het bepalen welke 7 oplossingen verder uitgezocht worden.</a:t>
            </a:r>
            <a:br>
              <a:rPr lang="nl-NL" sz="4000" dirty="0"/>
            </a:br>
            <a:endParaRPr lang="nl-NL" sz="4000" dirty="0"/>
          </a:p>
          <a:p>
            <a:pPr>
              <a:lnSpc>
                <a:spcPct val="140000"/>
              </a:lnSpc>
              <a:spcBef>
                <a:spcPts val="0"/>
              </a:spcBef>
            </a:pPr>
            <a:r>
              <a:rPr lang="nl-NL" sz="4000" dirty="0"/>
              <a:t>Tussen 19 februari en 29 maart 2026 hebben 981 inwoners van de Merenwijk (Zijlwijk-Noord en-Zuid, Leedewijk-Noord en –Zuid en de </a:t>
            </a:r>
            <a:r>
              <a:rPr lang="nl-NL" sz="4000" dirty="0" err="1"/>
              <a:t>Rodes</a:t>
            </a:r>
            <a:r>
              <a:rPr lang="nl-NL" sz="4000" dirty="0"/>
              <a:t>) gehoor gegeven aan de oproep mee te doen aan een onderzoek over de toekomstige warmteoplossingen in de wijk. Hiertoe zijn huis-aan-huis uitnodigingen verspreid. Ook was de gemeente op verschillende plekken in de buurt aanwezig om mensen te wijzen op dit onderzoek, het beantwoorden van vragen en/ of hulp bij het invullen van de enquête. De groep respondenten is redelijk representatief voor de totale bevolking van het gebied. Exacte vergelijking is lastig omdat het geselecteerde gebied niet precies overeenkomt met de officiële wijk- en buurtindeling die voor statistieken wordt gehanteerd. </a:t>
            </a:r>
          </a:p>
          <a:p>
            <a:pPr>
              <a:lnSpc>
                <a:spcPct val="140000"/>
              </a:lnSpc>
              <a:spcBef>
                <a:spcPts val="0"/>
              </a:spcBef>
            </a:pPr>
            <a:endParaRPr lang="nl-NL" sz="4000" dirty="0"/>
          </a:p>
          <a:p>
            <a:pPr>
              <a:lnSpc>
                <a:spcPct val="140000"/>
              </a:lnSpc>
              <a:spcBef>
                <a:spcPts val="0"/>
              </a:spcBef>
            </a:pPr>
            <a:r>
              <a:rPr lang="nl-NL" sz="4000" dirty="0"/>
              <a:t>In deze rapportage geven we een beknopte weergave van de resultaten. Er zijn geen open vragen gesteld in dit onderzoek. </a:t>
            </a:r>
          </a:p>
          <a:p>
            <a:endParaRPr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E15F7854-EFD4-44D4-96D4-B337E03902F1}" type="slidenum">
              <a:rPr lang="de-CH" smtClean="0"/>
              <a:t>10</a:t>
            </a:fld>
            <a:endParaRPr lang="de-CH"/>
          </a:p>
        </p:txBody>
      </p:sp>
      <p:sp>
        <p:nvSpPr>
          <p:cNvPr id="4" name="Textplatzhalter 15"/>
          <p:cNvSpPr txBox="1">
            <a:spLocks noGrp="1"/>
          </p:cNvSpPr>
          <p:nvPr>
            <p:ph type="body" sz="quarter" idx="13" hasCustomPrompt="1"/>
          </p:nvPr>
        </p:nvSpPr>
        <p:spPr>
          <a:xfrm>
            <a:off x="360000" y="360000"/>
            <a:ext cx="4320000" cy="612000"/>
          </a:xfrm>
          <a:noFill/>
        </p:spPr>
        <p:txBody>
          <a:bodyPr anchor="t">
            <a:normAutofit/>
          </a:bodyPr>
          <a:lstStyle/>
          <a:p>
            <a:r>
              <a:rPr dirty="0"/>
              <a:t>In </a:t>
            </a:r>
            <a:r>
              <a:rPr dirty="0" err="1"/>
              <a:t>welke</a:t>
            </a:r>
            <a:r>
              <a:rPr dirty="0"/>
              <a:t> </a:t>
            </a:r>
            <a:r>
              <a:rPr dirty="0" err="1"/>
              <a:t>buurt</a:t>
            </a:r>
            <a:r>
              <a:rPr dirty="0"/>
              <a:t> van de </a:t>
            </a:r>
            <a:r>
              <a:rPr dirty="0" err="1"/>
              <a:t>Merenwijk</a:t>
            </a:r>
            <a:r>
              <a:rPr dirty="0"/>
              <a:t> </a:t>
            </a:r>
            <a:r>
              <a:rPr dirty="0" err="1"/>
              <a:t>woont</a:t>
            </a:r>
            <a:r>
              <a:rPr dirty="0"/>
              <a:t> u?</a:t>
            </a:r>
            <a:endParaRPr lang="nl-NL" dirty="0"/>
          </a:p>
          <a:p>
            <a:r>
              <a:rPr lang="nl-NL" sz="1000" dirty="0"/>
              <a:t>Reacties: 948 / Ontbrekende: 10 / N.v.t.: 23</a:t>
            </a:r>
          </a:p>
          <a:p>
            <a:endParaRPr dirty="0"/>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1671636322"/>
              </p:ext>
            </p:extLst>
          </p:nvPr>
        </p:nvGraphicFramePr>
        <p:xfrm>
          <a:off x="507997" y="1056290"/>
          <a:ext cx="8136468" cy="36710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platzhalter 15">
            <a:extLst>
              <a:ext uri="{FF2B5EF4-FFF2-40B4-BE49-F238E27FC236}">
                <a16:creationId xmlns:a16="http://schemas.microsoft.com/office/drawing/2014/main" id="{E40C766D-321F-49DE-5E01-201D1130322B}"/>
              </a:ext>
            </a:extLst>
          </p:cNvPr>
          <p:cNvSpPr txBox="1">
            <a:spLocks/>
          </p:cNvSpPr>
          <p:nvPr/>
        </p:nvSpPr>
        <p:spPr>
          <a:xfrm>
            <a:off x="4680000" y="360000"/>
            <a:ext cx="4320000" cy="593396"/>
          </a:xfrm>
          <a:prstGeom prst="rect">
            <a:avLst/>
          </a:prstGeom>
          <a:solidFill>
            <a:schemeClr val="bg1">
              <a:lumMod val="85000"/>
            </a:schemeClr>
          </a:solidFill>
        </p:spPr>
        <p:txBody>
          <a:bodyPr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Tx/>
            </a:pPr>
            <a:r>
              <a:rPr lang="nl-NL" sz="1000" dirty="0"/>
              <a:t>De Merenwijk is opgedeeld in </a:t>
            </a:r>
            <a:r>
              <a:rPr lang="nl-NL" sz="1000" dirty="0" err="1"/>
              <a:t>subbuurten</a:t>
            </a:r>
            <a:r>
              <a:rPr lang="nl-NL" sz="1000" dirty="0"/>
              <a:t> waarbij de straatnamen eindigen op planten, dieren of andere begrippen uit de natuur. In alle onderscheiden </a:t>
            </a:r>
            <a:r>
              <a:rPr lang="nl-NL" sz="1000" dirty="0" err="1"/>
              <a:t>subbuurten</a:t>
            </a:r>
            <a:r>
              <a:rPr lang="nl-NL" sz="1000" dirty="0"/>
              <a:t> zijn respondenten woonachtig. De verhouding tussen respondenten en werkelijk aantal bewoners komt goed overeen. </a:t>
            </a:r>
          </a:p>
          <a:p>
            <a:pPr>
              <a:spcAft>
                <a:spcPts val="0"/>
              </a:spcAft>
              <a:buClrTx/>
            </a:pPr>
            <a:endParaRPr lang="nl-NL"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6E26FA5B-BD6E-4A7E-8744-71FE795C578C}" type="slidenum">
              <a:rPr lang="de-CH" smtClean="0"/>
              <a:t>2</a:t>
            </a:fld>
            <a:endParaRPr lang="de-CH"/>
          </a:p>
        </p:txBody>
      </p:sp>
      <p:sp>
        <p:nvSpPr>
          <p:cNvPr id="4" name="Textplatzhalter 15"/>
          <p:cNvSpPr txBox="1">
            <a:spLocks noGrp="1"/>
          </p:cNvSpPr>
          <p:nvPr>
            <p:ph type="body" sz="quarter" idx="13" hasCustomPrompt="1"/>
          </p:nvPr>
        </p:nvSpPr>
        <p:spPr>
          <a:xfrm>
            <a:off x="360000" y="360000"/>
            <a:ext cx="4320000" cy="1122634"/>
          </a:xfrm>
        </p:spPr>
        <p:txBody>
          <a:bodyPr anchor="t">
            <a:noAutofit/>
          </a:bodyPr>
          <a:lstStyle/>
          <a:p>
            <a:r>
              <a:rPr dirty="0" err="1"/>
              <a:t>Geef</a:t>
            </a:r>
            <a:r>
              <a:rPr dirty="0"/>
              <a:t> </a:t>
            </a:r>
            <a:r>
              <a:rPr dirty="0" err="1"/>
              <a:t>bij</a:t>
            </a:r>
            <a:r>
              <a:rPr dirty="0"/>
              <a:t> </a:t>
            </a:r>
            <a:r>
              <a:rPr dirty="0" err="1"/>
              <a:t>onderstaande</a:t>
            </a:r>
            <a:r>
              <a:rPr dirty="0"/>
              <a:t> </a:t>
            </a:r>
            <a:r>
              <a:rPr dirty="0" err="1"/>
              <a:t>eigenschappen</a:t>
            </a:r>
            <a:r>
              <a:rPr dirty="0"/>
              <a:t> </a:t>
            </a:r>
            <a:r>
              <a:rPr dirty="0" err="1"/>
              <a:t>aan</a:t>
            </a:r>
            <a:r>
              <a:rPr dirty="0"/>
              <a:t> hoe </a:t>
            </a:r>
            <a:r>
              <a:rPr dirty="0" err="1"/>
              <a:t>belangrijk</a:t>
            </a:r>
            <a:r>
              <a:rPr dirty="0"/>
              <a:t> u ze </a:t>
            </a:r>
            <a:r>
              <a:rPr dirty="0" err="1"/>
              <a:t>vindt</a:t>
            </a:r>
            <a:r>
              <a:rPr dirty="0"/>
              <a:t> voor </a:t>
            </a:r>
            <a:r>
              <a:rPr dirty="0" err="1"/>
              <a:t>schone</a:t>
            </a:r>
            <a:r>
              <a:rPr dirty="0"/>
              <a:t> </a:t>
            </a:r>
            <a:r>
              <a:rPr dirty="0" err="1"/>
              <a:t>energie</a:t>
            </a:r>
            <a:r>
              <a:rPr dirty="0"/>
              <a:t> in de </a:t>
            </a:r>
            <a:r>
              <a:rPr dirty="0" err="1"/>
              <a:t>Merenwijk</a:t>
            </a:r>
            <a:r>
              <a:rPr dirty="0"/>
              <a:t>.</a:t>
            </a:r>
            <a:r>
              <a:rPr lang="nl-NL" dirty="0"/>
              <a:t> </a:t>
            </a:r>
          </a:p>
          <a:p>
            <a:r>
              <a:rPr lang="nl-NL" sz="1000" dirty="0"/>
              <a:t>Reacties: 980 / Ontbrekende: 1</a:t>
            </a:r>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2018097482"/>
              </p:ext>
            </p:extLst>
          </p:nvPr>
        </p:nvGraphicFramePr>
        <p:xfrm>
          <a:off x="507997" y="1482634"/>
          <a:ext cx="8136468" cy="324470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platzhalter 15">
            <a:extLst>
              <a:ext uri="{FF2B5EF4-FFF2-40B4-BE49-F238E27FC236}">
                <a16:creationId xmlns:a16="http://schemas.microsoft.com/office/drawing/2014/main" id="{73E19861-AAD9-BAFA-980A-87CAA6C93C11}"/>
              </a:ext>
            </a:extLst>
          </p:cNvPr>
          <p:cNvSpPr txBox="1">
            <a:spLocks/>
          </p:cNvSpPr>
          <p:nvPr/>
        </p:nvSpPr>
        <p:spPr>
          <a:xfrm>
            <a:off x="4680000" y="360000"/>
            <a:ext cx="4320000" cy="1019740"/>
          </a:xfrm>
          <a:prstGeom prst="rect">
            <a:avLst/>
          </a:prstGeom>
          <a:solidFill>
            <a:schemeClr val="bg1">
              <a:lumMod val="85000"/>
            </a:schemeClr>
          </a:solidFill>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Tx/>
            </a:pPr>
            <a:r>
              <a:rPr lang="nl-NL" sz="1000" dirty="0"/>
              <a:t>De eigenschappen die het meest genoemd worden als ‘heel belangrijk’ zijn: volwassen en betrouwbare techniek (71%), energiezuinig (62%) en weinig aanpassingen aan de woning nodig (49%).</a:t>
            </a:r>
          </a:p>
          <a:p>
            <a:pPr>
              <a:spcAft>
                <a:spcPts val="0"/>
              </a:spcAft>
              <a:buClrTx/>
            </a:pPr>
            <a:r>
              <a:rPr lang="nl-NL" sz="1000" dirty="0"/>
              <a:t>De eigenschappen die men minder belangrijk vindt zijn: mogelijkheid om ook te koelen, zelf overstap organiseren en lagere kosten voor de maatschappij.</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6E0ADCAE-F074-4B2C-81B9-5B73B39800A3}" type="slidenum">
              <a:rPr lang="de-CH" smtClean="0"/>
              <a:t>3</a:t>
            </a:fld>
            <a:endParaRPr lang="de-CH"/>
          </a:p>
        </p:txBody>
      </p:sp>
      <p:sp>
        <p:nvSpPr>
          <p:cNvPr id="4" name="Textplatzhalter 15"/>
          <p:cNvSpPr txBox="1">
            <a:spLocks noGrp="1"/>
          </p:cNvSpPr>
          <p:nvPr>
            <p:ph type="body" sz="quarter" idx="13" hasCustomPrompt="1"/>
          </p:nvPr>
        </p:nvSpPr>
        <p:spPr>
          <a:xfrm>
            <a:off x="360000" y="360000"/>
            <a:ext cx="4320000" cy="756000"/>
          </a:xfrm>
        </p:spPr>
        <p:txBody>
          <a:bodyPr anchor="t">
            <a:normAutofit/>
          </a:bodyPr>
          <a:lstStyle/>
          <a:p>
            <a:r>
              <a:rPr dirty="0" err="1"/>
              <a:t>Woont</a:t>
            </a:r>
            <a:r>
              <a:rPr dirty="0"/>
              <a:t> u in </a:t>
            </a:r>
            <a:r>
              <a:rPr dirty="0" err="1"/>
              <a:t>een</a:t>
            </a:r>
            <a:r>
              <a:rPr dirty="0"/>
              <a:t> </a:t>
            </a:r>
            <a:r>
              <a:rPr dirty="0" err="1"/>
              <a:t>huur</a:t>
            </a:r>
            <a:r>
              <a:rPr dirty="0"/>
              <a:t>- of </a:t>
            </a:r>
            <a:r>
              <a:rPr dirty="0" err="1"/>
              <a:t>koopwoning</a:t>
            </a:r>
            <a:r>
              <a:rPr dirty="0"/>
              <a:t>?</a:t>
            </a:r>
            <a:endParaRPr lang="nl-NL" dirty="0"/>
          </a:p>
          <a:p>
            <a:r>
              <a:rPr lang="nl-NL" sz="1000" dirty="0"/>
              <a:t>Reacties: 980 / N.v.t.: 1</a:t>
            </a:r>
          </a:p>
          <a:p>
            <a:endParaRPr dirty="0"/>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1191038688"/>
              </p:ext>
            </p:extLst>
          </p:nvPr>
        </p:nvGraphicFramePr>
        <p:xfrm>
          <a:off x="507997" y="1056290"/>
          <a:ext cx="8136468" cy="367104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platzhalter 15">
            <a:extLst>
              <a:ext uri="{FF2B5EF4-FFF2-40B4-BE49-F238E27FC236}">
                <a16:creationId xmlns:a16="http://schemas.microsoft.com/office/drawing/2014/main" id="{42E01046-28FF-5A27-3F4C-3D2F9B3083FD}"/>
              </a:ext>
            </a:extLst>
          </p:cNvPr>
          <p:cNvSpPr txBox="1">
            <a:spLocks/>
          </p:cNvSpPr>
          <p:nvPr/>
        </p:nvSpPr>
        <p:spPr>
          <a:xfrm>
            <a:off x="4680000" y="360000"/>
            <a:ext cx="4320000" cy="540113"/>
          </a:xfrm>
          <a:prstGeom prst="rect">
            <a:avLst/>
          </a:prstGeom>
          <a:solidFill>
            <a:schemeClr val="bg1">
              <a:lumMod val="85000"/>
            </a:schemeClr>
          </a:solidFill>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0"/>
              </a:spcAft>
              <a:buClrTx/>
            </a:pPr>
            <a:r>
              <a:rPr lang="nl-NL" sz="1000" dirty="0"/>
              <a:t>Van de respondenten woont de overgrote meerderheid (95%) in een koopwoning. Dit komt ongeveer overeen met de werkelijke verdeling in het betreffende gebied.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9E57FFAC-0965-4A9B-868C-9729A93A0361}" type="slidenum">
              <a:rPr lang="de-CH" smtClean="0"/>
              <a:t>4</a:t>
            </a:fld>
            <a:endParaRPr lang="de-CH"/>
          </a:p>
        </p:txBody>
      </p:sp>
      <p:sp>
        <p:nvSpPr>
          <p:cNvPr id="4" name="Textplatzhalter 15"/>
          <p:cNvSpPr txBox="1">
            <a:spLocks noGrp="1"/>
          </p:cNvSpPr>
          <p:nvPr>
            <p:ph type="body" sz="quarter" idx="13" hasCustomPrompt="1"/>
          </p:nvPr>
        </p:nvSpPr>
        <p:spPr>
          <a:xfrm>
            <a:off x="360000" y="360000"/>
            <a:ext cx="4320000" cy="982448"/>
          </a:xfrm>
        </p:spPr>
        <p:txBody>
          <a:bodyPr anchor="t">
            <a:noAutofit/>
          </a:bodyPr>
          <a:lstStyle/>
          <a:p>
            <a:r>
              <a:rPr dirty="0"/>
              <a:t>Wat </a:t>
            </a:r>
            <a:r>
              <a:rPr dirty="0" err="1"/>
              <a:t>heeft</a:t>
            </a:r>
            <a:r>
              <a:rPr dirty="0"/>
              <a:t> </a:t>
            </a:r>
            <a:r>
              <a:rPr dirty="0" err="1"/>
              <a:t>uw</a:t>
            </a:r>
            <a:r>
              <a:rPr dirty="0"/>
              <a:t> </a:t>
            </a:r>
            <a:r>
              <a:rPr dirty="0" err="1"/>
              <a:t>voorkeur</a:t>
            </a:r>
            <a:r>
              <a:rPr dirty="0"/>
              <a:t>: </a:t>
            </a:r>
            <a:r>
              <a:rPr dirty="0" err="1"/>
              <a:t>lagere</a:t>
            </a:r>
            <a:r>
              <a:rPr dirty="0"/>
              <a:t> </a:t>
            </a:r>
            <a:r>
              <a:rPr dirty="0" err="1"/>
              <a:t>eenmalige</a:t>
            </a:r>
            <a:r>
              <a:rPr dirty="0"/>
              <a:t> </a:t>
            </a:r>
            <a:r>
              <a:rPr dirty="0" err="1"/>
              <a:t>kosten</a:t>
            </a:r>
            <a:r>
              <a:rPr dirty="0"/>
              <a:t> voor de </a:t>
            </a:r>
            <a:r>
              <a:rPr dirty="0" err="1"/>
              <a:t>overstap</a:t>
            </a:r>
            <a:r>
              <a:rPr dirty="0"/>
              <a:t> of </a:t>
            </a:r>
            <a:r>
              <a:rPr dirty="0" err="1"/>
              <a:t>lagere</a:t>
            </a:r>
            <a:r>
              <a:rPr dirty="0"/>
              <a:t> </a:t>
            </a:r>
            <a:r>
              <a:rPr dirty="0" err="1"/>
              <a:t>energierekening</a:t>
            </a:r>
            <a:r>
              <a:rPr dirty="0"/>
              <a:t> voor de </a:t>
            </a:r>
            <a:r>
              <a:rPr dirty="0" err="1"/>
              <a:t>komende</a:t>
            </a:r>
            <a:r>
              <a:rPr dirty="0"/>
              <a:t> </a:t>
            </a:r>
            <a:r>
              <a:rPr dirty="0" err="1"/>
              <a:t>jaren</a:t>
            </a:r>
            <a:r>
              <a:rPr dirty="0"/>
              <a:t>?</a:t>
            </a:r>
            <a:endParaRPr lang="nl-NL" dirty="0"/>
          </a:p>
          <a:p>
            <a:r>
              <a:rPr lang="nl-NL" sz="1000" dirty="0"/>
              <a:t>Reacties: 931 / Ontbrekende: 50</a:t>
            </a:r>
          </a:p>
          <a:p>
            <a:endParaRPr dirty="0"/>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4075569449"/>
              </p:ext>
            </p:extLst>
          </p:nvPr>
        </p:nvGraphicFramePr>
        <p:xfrm>
          <a:off x="507997" y="1445342"/>
          <a:ext cx="8136468" cy="328199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platzhalter 15">
            <a:extLst>
              <a:ext uri="{FF2B5EF4-FFF2-40B4-BE49-F238E27FC236}">
                <a16:creationId xmlns:a16="http://schemas.microsoft.com/office/drawing/2014/main" id="{5B9001D3-7E30-E388-D2B2-D4C70AE1DBC9}"/>
              </a:ext>
            </a:extLst>
          </p:cNvPr>
          <p:cNvSpPr txBox="1">
            <a:spLocks/>
          </p:cNvSpPr>
          <p:nvPr/>
        </p:nvSpPr>
        <p:spPr>
          <a:xfrm>
            <a:off x="4680000" y="360000"/>
            <a:ext cx="4320000" cy="473284"/>
          </a:xfrm>
          <a:prstGeom prst="rect">
            <a:avLst/>
          </a:prstGeom>
          <a:solidFill>
            <a:schemeClr val="bg1">
              <a:lumMod val="85000"/>
            </a:schemeClr>
          </a:solidFill>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Tx/>
            </a:pPr>
            <a:r>
              <a:rPr lang="nl-NL" sz="1000" dirty="0"/>
              <a:t>De meerderheid van de respondenten (63%) vindt een lagere energierekening voor de komende jaren belangrijker dan lagere eenmalige kosten voor de overstap. </a:t>
            </a:r>
          </a:p>
          <a:p>
            <a:pPr>
              <a:spcAft>
                <a:spcPts val="0"/>
              </a:spcAft>
              <a:buClrTx/>
            </a:pPr>
            <a:endParaRPr lang="nl-NL"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DD111C96-4CE8-48C2-A978-65C1BD0F754A}" type="slidenum">
              <a:rPr lang="de-CH" smtClean="0"/>
              <a:t>5</a:t>
            </a:fld>
            <a:endParaRPr lang="de-CH"/>
          </a:p>
        </p:txBody>
      </p:sp>
      <p:sp>
        <p:nvSpPr>
          <p:cNvPr id="4" name="Textplatzhalter 15"/>
          <p:cNvSpPr txBox="1">
            <a:spLocks noGrp="1"/>
          </p:cNvSpPr>
          <p:nvPr>
            <p:ph type="body" sz="quarter" idx="13" hasCustomPrompt="1"/>
          </p:nvPr>
        </p:nvSpPr>
        <p:spPr>
          <a:xfrm>
            <a:off x="360000" y="360000"/>
            <a:ext cx="4320000" cy="1296000"/>
          </a:xfrm>
        </p:spPr>
        <p:txBody>
          <a:bodyPr>
            <a:noAutofit/>
          </a:bodyPr>
          <a:lstStyle/>
          <a:p>
            <a:r>
              <a:rPr dirty="0"/>
              <a:t>Wat </a:t>
            </a:r>
            <a:r>
              <a:rPr dirty="0" err="1"/>
              <a:t>heeft</a:t>
            </a:r>
            <a:r>
              <a:rPr dirty="0"/>
              <a:t> </a:t>
            </a:r>
            <a:r>
              <a:rPr dirty="0" err="1"/>
              <a:t>uw</a:t>
            </a:r>
            <a:r>
              <a:rPr dirty="0"/>
              <a:t> </a:t>
            </a:r>
            <a:r>
              <a:rPr dirty="0" err="1"/>
              <a:t>voorkeur</a:t>
            </a:r>
            <a:r>
              <a:rPr dirty="0"/>
              <a:t>: </a:t>
            </a:r>
            <a:r>
              <a:rPr dirty="0" err="1"/>
              <a:t>een</a:t>
            </a:r>
            <a:r>
              <a:rPr dirty="0"/>
              <a:t> </a:t>
            </a:r>
            <a:r>
              <a:rPr dirty="0" err="1"/>
              <a:t>oplossing</a:t>
            </a:r>
            <a:r>
              <a:rPr dirty="0"/>
              <a:t> die zo </a:t>
            </a:r>
            <a:r>
              <a:rPr dirty="0" err="1"/>
              <a:t>energiezuinig</a:t>
            </a:r>
            <a:r>
              <a:rPr dirty="0"/>
              <a:t> </a:t>
            </a:r>
            <a:r>
              <a:rPr dirty="0" err="1"/>
              <a:t>mogelijk</a:t>
            </a:r>
            <a:r>
              <a:rPr dirty="0"/>
              <a:t> is of </a:t>
            </a:r>
            <a:r>
              <a:rPr dirty="0" err="1"/>
              <a:t>een</a:t>
            </a:r>
            <a:r>
              <a:rPr dirty="0"/>
              <a:t> </a:t>
            </a:r>
            <a:r>
              <a:rPr dirty="0" err="1"/>
              <a:t>waarvoor</a:t>
            </a:r>
            <a:r>
              <a:rPr dirty="0"/>
              <a:t> er in </a:t>
            </a:r>
            <a:r>
              <a:rPr dirty="0" err="1"/>
              <a:t>uw</a:t>
            </a:r>
            <a:r>
              <a:rPr dirty="0"/>
              <a:t> </a:t>
            </a:r>
            <a:r>
              <a:rPr dirty="0" err="1"/>
              <a:t>woning</a:t>
            </a:r>
            <a:r>
              <a:rPr dirty="0"/>
              <a:t> </a:t>
            </a:r>
            <a:r>
              <a:rPr dirty="0" err="1"/>
              <a:t>weinig</a:t>
            </a:r>
            <a:r>
              <a:rPr dirty="0"/>
              <a:t> </a:t>
            </a:r>
            <a:r>
              <a:rPr dirty="0" err="1"/>
              <a:t>aangepast</a:t>
            </a:r>
            <a:r>
              <a:rPr dirty="0"/>
              <a:t> </a:t>
            </a:r>
            <a:r>
              <a:rPr dirty="0" err="1"/>
              <a:t>hoeft</a:t>
            </a:r>
            <a:r>
              <a:rPr dirty="0"/>
              <a:t> </a:t>
            </a:r>
            <a:r>
              <a:rPr dirty="0" err="1"/>
              <a:t>te</a:t>
            </a:r>
            <a:r>
              <a:rPr dirty="0"/>
              <a:t> </a:t>
            </a:r>
            <a:r>
              <a:rPr dirty="0" err="1"/>
              <a:t>worden</a:t>
            </a:r>
            <a:r>
              <a:rPr dirty="0"/>
              <a:t>?</a:t>
            </a:r>
            <a:endParaRPr lang="nl-NL" dirty="0"/>
          </a:p>
          <a:p>
            <a:r>
              <a:rPr lang="nl-NL" sz="1000" dirty="0"/>
              <a:t>Reacties: 931 / Ontbrekende: 50</a:t>
            </a:r>
          </a:p>
          <a:p>
            <a:endParaRPr dirty="0"/>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3075556745"/>
              </p:ext>
            </p:extLst>
          </p:nvPr>
        </p:nvGraphicFramePr>
        <p:xfrm>
          <a:off x="507997" y="1194619"/>
          <a:ext cx="8136468" cy="353272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platzhalter 15">
            <a:extLst>
              <a:ext uri="{FF2B5EF4-FFF2-40B4-BE49-F238E27FC236}">
                <a16:creationId xmlns:a16="http://schemas.microsoft.com/office/drawing/2014/main" id="{54DED071-5E4A-4E8C-2394-ADCE1AFDEBC2}"/>
              </a:ext>
            </a:extLst>
          </p:cNvPr>
          <p:cNvSpPr txBox="1">
            <a:spLocks/>
          </p:cNvSpPr>
          <p:nvPr/>
        </p:nvSpPr>
        <p:spPr>
          <a:xfrm>
            <a:off x="4680000" y="360001"/>
            <a:ext cx="4320000" cy="504000"/>
          </a:xfrm>
          <a:prstGeom prst="rect">
            <a:avLst/>
          </a:prstGeom>
          <a:solidFill>
            <a:schemeClr val="bg1">
              <a:lumMod val="85000"/>
            </a:schemeClr>
          </a:solidFill>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Tx/>
            </a:pPr>
            <a:r>
              <a:rPr lang="nl-NL" sz="1000" dirty="0"/>
              <a:t>51% van de respondenten heeft een voorkeur voor weinig aanpassingen in de woning. 38% vindt het belangrijker om te kiezen voor een oplossing die zo energiezuinig mogelijk is.</a:t>
            </a:r>
          </a:p>
          <a:p>
            <a:pPr>
              <a:spcAft>
                <a:spcPts val="0"/>
              </a:spcAft>
              <a:buClrTx/>
            </a:pPr>
            <a:endParaRPr lang="nl-NL"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69928190-9098-4B83-BDCF-3B1BDE0B2BD4}" type="slidenum">
              <a:rPr lang="de-CH" smtClean="0"/>
              <a:t>6</a:t>
            </a:fld>
            <a:endParaRPr lang="de-CH"/>
          </a:p>
        </p:txBody>
      </p:sp>
      <p:sp>
        <p:nvSpPr>
          <p:cNvPr id="4" name="Textplatzhalter 15"/>
          <p:cNvSpPr txBox="1">
            <a:spLocks noGrp="1"/>
          </p:cNvSpPr>
          <p:nvPr>
            <p:ph type="body" sz="quarter" idx="13" hasCustomPrompt="1"/>
          </p:nvPr>
        </p:nvSpPr>
        <p:spPr>
          <a:xfrm>
            <a:off x="360000" y="360000"/>
            <a:ext cx="4320000" cy="1225618"/>
          </a:xfrm>
        </p:spPr>
        <p:txBody>
          <a:bodyPr anchor="t">
            <a:noAutofit/>
          </a:bodyPr>
          <a:lstStyle/>
          <a:p>
            <a:r>
              <a:rPr dirty="0"/>
              <a:t>Wat </a:t>
            </a:r>
            <a:r>
              <a:rPr dirty="0" err="1"/>
              <a:t>heeft</a:t>
            </a:r>
            <a:r>
              <a:rPr dirty="0"/>
              <a:t> </a:t>
            </a:r>
            <a:r>
              <a:rPr dirty="0" err="1"/>
              <a:t>uw</a:t>
            </a:r>
            <a:r>
              <a:rPr dirty="0"/>
              <a:t> </a:t>
            </a:r>
            <a:r>
              <a:rPr dirty="0" err="1"/>
              <a:t>voorkeur</a:t>
            </a:r>
            <a:r>
              <a:rPr dirty="0"/>
              <a:t>: </a:t>
            </a:r>
            <a:r>
              <a:rPr dirty="0" err="1"/>
              <a:t>zelf</a:t>
            </a:r>
            <a:r>
              <a:rPr dirty="0"/>
              <a:t> </a:t>
            </a:r>
            <a:r>
              <a:rPr dirty="0" err="1"/>
              <a:t>een</a:t>
            </a:r>
            <a:r>
              <a:rPr dirty="0"/>
              <a:t> </a:t>
            </a:r>
            <a:r>
              <a:rPr dirty="0" err="1"/>
              <a:t>schone</a:t>
            </a:r>
            <a:r>
              <a:rPr dirty="0"/>
              <a:t> </a:t>
            </a:r>
            <a:r>
              <a:rPr dirty="0" err="1"/>
              <a:t>energieoplossing</a:t>
            </a:r>
            <a:r>
              <a:rPr dirty="0"/>
              <a:t> </a:t>
            </a:r>
            <a:r>
              <a:rPr dirty="0" err="1"/>
              <a:t>regelen</a:t>
            </a:r>
            <a:r>
              <a:rPr dirty="0"/>
              <a:t> voor </a:t>
            </a:r>
            <a:r>
              <a:rPr dirty="0" err="1"/>
              <a:t>uw</a:t>
            </a:r>
            <a:r>
              <a:rPr dirty="0"/>
              <a:t> </a:t>
            </a:r>
            <a:r>
              <a:rPr dirty="0" err="1"/>
              <a:t>woning</a:t>
            </a:r>
            <a:r>
              <a:rPr dirty="0"/>
              <a:t> of </a:t>
            </a:r>
            <a:r>
              <a:rPr dirty="0" err="1"/>
              <a:t>dat</a:t>
            </a:r>
            <a:r>
              <a:rPr dirty="0"/>
              <a:t> er voor de hele </a:t>
            </a:r>
            <a:r>
              <a:rPr dirty="0" err="1"/>
              <a:t>buurt</a:t>
            </a:r>
            <a:r>
              <a:rPr dirty="0"/>
              <a:t> </a:t>
            </a:r>
            <a:r>
              <a:rPr dirty="0" err="1"/>
              <a:t>één</a:t>
            </a:r>
            <a:r>
              <a:rPr dirty="0"/>
              <a:t> </a:t>
            </a:r>
            <a:r>
              <a:rPr dirty="0" err="1"/>
              <a:t>schone</a:t>
            </a:r>
            <a:r>
              <a:rPr dirty="0"/>
              <a:t> </a:t>
            </a:r>
            <a:r>
              <a:rPr dirty="0" err="1"/>
              <a:t>energieoplossing</a:t>
            </a:r>
            <a:r>
              <a:rPr dirty="0"/>
              <a:t> </a:t>
            </a:r>
            <a:r>
              <a:rPr dirty="0" err="1"/>
              <a:t>wordt</a:t>
            </a:r>
            <a:r>
              <a:rPr dirty="0"/>
              <a:t> </a:t>
            </a:r>
            <a:r>
              <a:rPr dirty="0" err="1"/>
              <a:t>geregeld</a:t>
            </a:r>
            <a:r>
              <a:rPr dirty="0"/>
              <a:t>?</a:t>
            </a:r>
            <a:endParaRPr lang="nl-NL" dirty="0"/>
          </a:p>
          <a:p>
            <a:r>
              <a:rPr lang="nl-NL" sz="1000" dirty="0"/>
              <a:t>Reacties: 931 / Ontbrekende: 50</a:t>
            </a:r>
          </a:p>
          <a:p>
            <a:endParaRPr dirty="0"/>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4241014499"/>
              </p:ext>
            </p:extLst>
          </p:nvPr>
        </p:nvGraphicFramePr>
        <p:xfrm>
          <a:off x="507997" y="1056290"/>
          <a:ext cx="8136468" cy="367104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platzhalter 15">
            <a:extLst>
              <a:ext uri="{FF2B5EF4-FFF2-40B4-BE49-F238E27FC236}">
                <a16:creationId xmlns:a16="http://schemas.microsoft.com/office/drawing/2014/main" id="{38348AB7-2A26-44B1-E9B0-A15D9AC6A62C}"/>
              </a:ext>
            </a:extLst>
          </p:cNvPr>
          <p:cNvSpPr txBox="1">
            <a:spLocks/>
          </p:cNvSpPr>
          <p:nvPr/>
        </p:nvSpPr>
        <p:spPr>
          <a:xfrm>
            <a:off x="4680000" y="360000"/>
            <a:ext cx="4320000" cy="488032"/>
          </a:xfrm>
          <a:prstGeom prst="rect">
            <a:avLst/>
          </a:prstGeom>
          <a:solidFill>
            <a:schemeClr val="bg1">
              <a:lumMod val="85000"/>
            </a:schemeClr>
          </a:solidFill>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Tx/>
            </a:pPr>
            <a:r>
              <a:rPr lang="nl-NL" sz="1000" dirty="0"/>
              <a:t>Als men wordt gevraagd een keuze te maken, kiest 42% voor het zelf regelen. 34% wil liever dat er voor de buurt één oplossing wordt geregeld. 14% heeft geen voorkeur en 10% weet het niet. </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D4D45AE4-BA75-26F2-8710-F49946154411}"/>
              </a:ext>
            </a:extLst>
          </p:cNvPr>
          <p:cNvSpPr>
            <a:spLocks noGrp="1"/>
          </p:cNvSpPr>
          <p:nvPr>
            <p:ph type="sldNum" sz="quarter" idx="12"/>
          </p:nvPr>
        </p:nvSpPr>
        <p:spPr>
          <a:xfrm>
            <a:off x="3543300" y="4826302"/>
            <a:ext cx="2057400" cy="216165"/>
          </a:xfrm>
        </p:spPr>
        <p:txBody>
          <a:bodyPr/>
          <a:lstStyle/>
          <a:p>
            <a:fld id="{2B925B22-EFBF-4C2B-A2ED-5A609ED10B2E}" type="slidenum">
              <a:rPr lang="de-CH" smtClean="0"/>
              <a:t>7</a:t>
            </a:fld>
            <a:endParaRPr lang="de-CH" dirty="0"/>
          </a:p>
        </p:txBody>
      </p:sp>
      <p:graphicFrame>
        <p:nvGraphicFramePr>
          <p:cNvPr id="10" name="Tijdelijke aanduiding voor inhoud 9">
            <a:extLst>
              <a:ext uri="{FF2B5EF4-FFF2-40B4-BE49-F238E27FC236}">
                <a16:creationId xmlns:a16="http://schemas.microsoft.com/office/drawing/2014/main" id="{7847BDA5-6D03-4311-53D4-07141B5F3E6C}"/>
              </a:ext>
            </a:extLst>
          </p:cNvPr>
          <p:cNvGraphicFramePr>
            <a:graphicFrameLocks noGrp="1"/>
          </p:cNvGraphicFramePr>
          <p:nvPr>
            <p:ph idx="15"/>
            <p:extLst>
              <p:ext uri="{D42A27DB-BD31-4B8C-83A1-F6EECF244321}">
                <p14:modId xmlns:p14="http://schemas.microsoft.com/office/powerpoint/2010/main" val="2208120295"/>
              </p:ext>
            </p:extLst>
          </p:nvPr>
        </p:nvGraphicFramePr>
        <p:xfrm>
          <a:off x="503999" y="1690415"/>
          <a:ext cx="8224189" cy="2939480"/>
        </p:xfrm>
        <a:graphic>
          <a:graphicData uri="http://schemas.openxmlformats.org/drawingml/2006/table">
            <a:tbl>
              <a:tblPr firstRow="1" firstCol="1" bandRow="1"/>
              <a:tblGrid>
                <a:gridCol w="6393634">
                  <a:extLst>
                    <a:ext uri="{9D8B030D-6E8A-4147-A177-3AD203B41FA5}">
                      <a16:colId xmlns:a16="http://schemas.microsoft.com/office/drawing/2014/main" val="166247970"/>
                    </a:ext>
                  </a:extLst>
                </a:gridCol>
                <a:gridCol w="1830555">
                  <a:extLst>
                    <a:ext uri="{9D8B030D-6E8A-4147-A177-3AD203B41FA5}">
                      <a16:colId xmlns:a16="http://schemas.microsoft.com/office/drawing/2014/main" val="1906109994"/>
                    </a:ext>
                  </a:extLst>
                </a:gridCol>
              </a:tblGrid>
              <a:tr h="184836">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Individuele warmtepomp (bron: buitenlucht)</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16%</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574800"/>
                  </a:ext>
                </a:extLst>
              </a:tr>
              <a:tr h="184836">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Individuele warmtepomp (bron: bodem)</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7%</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0871248"/>
                  </a:ext>
                </a:extLst>
              </a:tr>
              <a:tr h="184836">
                <a:tc>
                  <a:txBody>
                    <a:bodyPr/>
                    <a:lstStyle/>
                    <a:p>
                      <a:pP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Airconditioning (bron: buitenlucht)</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6%</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59905076"/>
                  </a:ext>
                </a:extLst>
              </a:tr>
              <a:tr h="204793">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(70 graden) ondersteund door een grote, collectieve warmtepomp (bron: </a:t>
                      </a:r>
                      <a:r>
                        <a:rPr lang="nl-NL" sz="1200" kern="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aquathermie</a:t>
                      </a: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6%</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2520752"/>
                  </a:ext>
                </a:extLst>
              </a:tr>
              <a:tr h="184836">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Individuele warmtepomp (bron: PVT panelen)</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5%</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4036597"/>
                  </a:ext>
                </a:extLst>
              </a:tr>
              <a:tr h="184836">
                <a:tc>
                  <a:txBody>
                    <a:bodyPr/>
                    <a:lstStyle/>
                    <a:p>
                      <a:pP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(70 graden) (bron: huidig Warmtelinq)</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5%</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1542242"/>
                  </a:ext>
                </a:extLst>
              </a:tr>
              <a:tr h="184836">
                <a:tc>
                  <a:txBody>
                    <a:bodyPr/>
                    <a:lstStyle/>
                    <a:p>
                      <a:pP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Klein collectief (bron: bodemlus) met enkele buren</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4%</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283364"/>
                  </a:ext>
                </a:extLst>
              </a:tr>
              <a:tr h="178816">
                <a:tc>
                  <a:txBody>
                    <a:bodyPr/>
                    <a:lstStyle/>
                    <a:p>
                      <a:pP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(70 graden) op basis van een grote, collectieve warmtepomp (bron: buitenlucht)</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4%</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9770157"/>
                  </a:ext>
                </a:extLst>
              </a:tr>
              <a:tr h="212317">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(50 graden) op basis van een grote, collectieve warmtepomp (bron: buitenlucht)</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2%</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0058471"/>
                  </a:ext>
                </a:extLst>
              </a:tr>
              <a:tr h="205890">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(50 graden) ondersteund door een grote, collectieve warmtepomp (bron: </a:t>
                      </a:r>
                      <a:r>
                        <a:rPr lang="nl-NL" sz="1200" kern="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aquathermie</a:t>
                      </a: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2%</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8862806"/>
                  </a:ext>
                </a:extLst>
              </a:tr>
              <a:tr h="184836">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 12 graden, bron: buitenlucht) + eigen warmtepomp</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0%</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0654649"/>
                  </a:ext>
                </a:extLst>
              </a:tr>
              <a:tr h="184836">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Warmtenet (≈ 12 graden) met </a:t>
                      </a:r>
                      <a:r>
                        <a:rPr lang="nl-NL" sz="1200" kern="0" dirty="0" err="1">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aquathermie</a:t>
                      </a: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 (bron: water) + eigen warmtepomp</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1%</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0897841"/>
                  </a:ext>
                </a:extLst>
              </a:tr>
              <a:tr h="184836">
                <a:tc>
                  <a:txBody>
                    <a:bodyPr/>
                    <a:lstStyle/>
                    <a:p>
                      <a:pP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Geen voorkeur</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7%</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8226008"/>
                  </a:ext>
                </a:extLst>
              </a:tr>
              <a:tr h="184836">
                <a:tc>
                  <a:txBody>
                    <a:bodyPr/>
                    <a:lstStyle/>
                    <a:p>
                      <a:pP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Weet niet</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36%</a:t>
                      </a:r>
                      <a:endParaRPr lang="nl-NL" sz="1400" kern="10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4363681"/>
                  </a:ext>
                </a:extLst>
              </a:tr>
              <a:tr h="184836">
                <a:tc>
                  <a:txBody>
                    <a:bodyPr/>
                    <a:lstStyle/>
                    <a:p>
                      <a:pP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Totaal</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a:lnSpc>
                          <a:spcPct val="110000"/>
                        </a:lnSpc>
                        <a:spcAft>
                          <a:spcPts val="800"/>
                        </a:spcAft>
                        <a:buNone/>
                      </a:pPr>
                      <a:r>
                        <a:rPr lang="nl-NL" sz="1200" kern="0" dirty="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100%</a:t>
                      </a:r>
                      <a:endParaRPr lang="nl-N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36923" marR="3692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4913977"/>
                  </a:ext>
                </a:extLst>
              </a:tr>
            </a:tbl>
          </a:graphicData>
        </a:graphic>
      </p:graphicFrame>
      <p:sp>
        <p:nvSpPr>
          <p:cNvPr id="11" name="Rectangle 1">
            <a:extLst>
              <a:ext uri="{FF2B5EF4-FFF2-40B4-BE49-F238E27FC236}">
                <a16:creationId xmlns:a16="http://schemas.microsoft.com/office/drawing/2014/main" id="{3BD934AE-56F9-3A5F-FD28-32C089D15AD9}"/>
              </a:ext>
            </a:extLst>
          </p:cNvPr>
          <p:cNvSpPr>
            <a:spLocks noChangeArrowheads="1"/>
          </p:cNvSpPr>
          <p:nvPr/>
        </p:nvSpPr>
        <p:spPr bwMode="auto">
          <a:xfrm>
            <a:off x="360000" y="360000"/>
            <a:ext cx="4320000" cy="1174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nl-NL" kern="1200" dirty="0">
                <a:solidFill>
                  <a:schemeClr val="tx1">
                    <a:lumMod val="75000"/>
                  </a:schemeClr>
                </a:solidFill>
                <a:latin typeface="+mj-lt"/>
                <a:ea typeface="+mn-ea"/>
                <a:cs typeface="+mn-cs"/>
              </a:rPr>
              <a:t>Heeft u een voorkeur voor een specifieke schone energieoplossing? (vragen gecombineerd)</a:t>
            </a:r>
          </a:p>
          <a:p>
            <a:pPr eaLnBrk="0" fontAlgn="base" hangingPunct="0">
              <a:spcBef>
                <a:spcPts val="1000"/>
              </a:spcBef>
              <a:buClrTx/>
            </a:pPr>
            <a:r>
              <a:rPr lang="nl-NL" altLang="nl-NL" sz="1000" dirty="0">
                <a:solidFill>
                  <a:schemeClr val="tx2"/>
                </a:solidFill>
                <a:latin typeface="+mj-lt"/>
                <a:ea typeface="Aptos" panose="020B0004020202020204" pitchFamily="34" charset="0"/>
                <a:cs typeface="Times New Roman" panose="02020603050405020304" pitchFamily="18" charset="0"/>
              </a:rPr>
              <a:t>Respondenten konden 1 of 2 voorkeuren aangeven. Als iemand 2 voorkeuren aangaf, zijn die ieder voor ½ geteld. </a:t>
            </a:r>
            <a:endParaRPr lang="nl-NL" altLang="nl-NL" sz="1000" dirty="0">
              <a:solidFill>
                <a:schemeClr val="tx2"/>
              </a:solidFill>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i="0" u="none" strike="noStrike" cap="none" normalizeH="0" baseline="0" dirty="0">
              <a:ln>
                <a:noFill/>
              </a:ln>
              <a:solidFill>
                <a:schemeClr val="tx2"/>
              </a:solidFill>
              <a:effectLst/>
            </a:endParaRPr>
          </a:p>
        </p:txBody>
      </p:sp>
      <p:sp>
        <p:nvSpPr>
          <p:cNvPr id="2" name="Rectangle 1">
            <a:extLst>
              <a:ext uri="{FF2B5EF4-FFF2-40B4-BE49-F238E27FC236}">
                <a16:creationId xmlns:a16="http://schemas.microsoft.com/office/drawing/2014/main" id="{FCC52F13-DE5B-F5D3-3C0D-C3E79137F105}"/>
              </a:ext>
            </a:extLst>
          </p:cNvPr>
          <p:cNvSpPr>
            <a:spLocks noChangeArrowheads="1"/>
          </p:cNvSpPr>
          <p:nvPr/>
        </p:nvSpPr>
        <p:spPr bwMode="auto">
          <a:xfrm>
            <a:off x="4680000" y="360000"/>
            <a:ext cx="4320000" cy="1015663"/>
          </a:xfrm>
          <a:prstGeom prst="rect">
            <a:avLst/>
          </a:prstGeom>
          <a:solidFill>
            <a:schemeClr val="bg1">
              <a:lumMod val="85000"/>
            </a:schemeClr>
          </a:solidFill>
          <a:ln>
            <a:noFill/>
          </a:ln>
          <a:effectLst/>
        </p:spPr>
        <p:txBody>
          <a:bodyPr vert="horz" wrap="square" lIns="91440" tIns="45720" rIns="91440" bIns="45720" numCol="1" anchor="t" anchorCtr="0" compatLnSpc="1">
            <a:prstTxWarp prst="textNoShape">
              <a:avLst/>
            </a:prstTxWarp>
            <a:spAutoFit/>
          </a:bodyPr>
          <a:lstStyle/>
          <a:p>
            <a:pPr eaLnBrk="0" fontAlgn="base" hangingPunct="0">
              <a:buClrTx/>
            </a:pPr>
            <a:r>
              <a:rPr kumimoji="0" lang="nl-NL" altLang="nl-NL" sz="1000" i="0" u="none" strike="noStrike" cap="none" normalizeH="0" baseline="0" dirty="0">
                <a:ln>
                  <a:noFill/>
                </a:ln>
                <a:solidFill>
                  <a:schemeClr val="tx2"/>
                </a:solidFill>
                <a:effectLst/>
                <a:latin typeface="+mj-lt"/>
                <a:cs typeface="Times New Roman" panose="02020603050405020304" pitchFamily="18" charset="0"/>
              </a:rPr>
              <a:t>In de</a:t>
            </a:r>
            <a:r>
              <a:rPr lang="nl-NL" altLang="nl-NL" sz="1000" dirty="0">
                <a:solidFill>
                  <a:schemeClr val="tx2"/>
                </a:solidFill>
                <a:latin typeface="+mj-lt"/>
                <a:cs typeface="Times New Roman" panose="02020603050405020304" pitchFamily="18" charset="0"/>
              </a:rPr>
              <a:t> vragenlijst zijn op basis van het antwoord op de vorige vraag (zelf of collectief regelen) verschillende energieoplossingen voorgelegd. In de tabel hieronder zijn deze voorkeuren gecombineerd. 43% van de mensen heeft geen voorkeur of weet dit niet. Van de voorgelegde energieoplossingen heeft de individuele warmtepomp met buitenlucht als bron het grootste voorkeur (16%).</a:t>
            </a:r>
            <a:endParaRPr kumimoji="0" lang="nl-NL" altLang="nl-NL" i="0" u="none" strike="noStrike" cap="none" normalizeH="0" baseline="0" dirty="0">
              <a:ln>
                <a:noFill/>
              </a:ln>
              <a:solidFill>
                <a:schemeClr val="tx2"/>
              </a:solidFill>
              <a:effectLst/>
            </a:endParaRPr>
          </a:p>
        </p:txBody>
      </p:sp>
    </p:spTree>
    <p:extLst>
      <p:ext uri="{BB962C8B-B14F-4D97-AF65-F5344CB8AC3E}">
        <p14:creationId xmlns:p14="http://schemas.microsoft.com/office/powerpoint/2010/main" val="797573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80CC24A3-83AA-4B5F-BD80-6EFBCBFE68B2}" type="slidenum">
              <a:rPr lang="de-CH" smtClean="0"/>
              <a:t>8</a:t>
            </a:fld>
            <a:endParaRPr lang="de-CH"/>
          </a:p>
        </p:txBody>
      </p:sp>
      <p:sp>
        <p:nvSpPr>
          <p:cNvPr id="4" name="Textplatzhalter 15"/>
          <p:cNvSpPr txBox="1">
            <a:spLocks noGrp="1"/>
          </p:cNvSpPr>
          <p:nvPr>
            <p:ph type="body" sz="quarter" idx="13" hasCustomPrompt="1"/>
          </p:nvPr>
        </p:nvSpPr>
        <p:spPr>
          <a:xfrm>
            <a:off x="360000" y="360000"/>
            <a:ext cx="4320000" cy="612000"/>
          </a:xfrm>
        </p:spPr>
        <p:txBody>
          <a:bodyPr anchor="t">
            <a:normAutofit/>
          </a:bodyPr>
          <a:lstStyle/>
          <a:p>
            <a:r>
              <a:rPr dirty="0"/>
              <a:t>Hoe is </a:t>
            </a:r>
            <a:r>
              <a:rPr dirty="0" err="1"/>
              <a:t>uw</a:t>
            </a:r>
            <a:r>
              <a:rPr dirty="0"/>
              <a:t> </a:t>
            </a:r>
            <a:r>
              <a:rPr dirty="0" err="1"/>
              <a:t>huishouden</a:t>
            </a:r>
            <a:r>
              <a:rPr dirty="0"/>
              <a:t> </a:t>
            </a:r>
            <a:r>
              <a:rPr dirty="0" err="1"/>
              <a:t>samengesteld</a:t>
            </a:r>
            <a:r>
              <a:rPr dirty="0"/>
              <a:t>?</a:t>
            </a:r>
            <a:endParaRPr lang="nl-NL" dirty="0"/>
          </a:p>
          <a:p>
            <a:r>
              <a:rPr lang="nl-NL" sz="1000" dirty="0"/>
              <a:t>Reacties: 956 / Ontbrekende: 6 / N.v.t.: 19</a:t>
            </a:r>
            <a:endParaRPr sz="1000" dirty="0"/>
          </a:p>
        </p:txBody>
      </p:sp>
      <p:graphicFrame>
        <p:nvGraphicFramePr>
          <p:cNvPr id="10" name="ChartObject"/>
          <p:cNvGraphicFramePr>
            <a:graphicFrameLocks noGrp="1"/>
          </p:cNvGraphicFramePr>
          <p:nvPr>
            <p:ph idx="15" hasCustomPrompt="1"/>
            <p:extLst>
              <p:ext uri="{D42A27DB-BD31-4B8C-83A1-F6EECF244321}">
                <p14:modId xmlns:p14="http://schemas.microsoft.com/office/powerpoint/2010/main" val="1508214680"/>
              </p:ext>
            </p:extLst>
          </p:nvPr>
        </p:nvGraphicFramePr>
        <p:xfrm>
          <a:off x="507997" y="1268361"/>
          <a:ext cx="8136468" cy="345897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platzhalter 15">
            <a:extLst>
              <a:ext uri="{FF2B5EF4-FFF2-40B4-BE49-F238E27FC236}">
                <a16:creationId xmlns:a16="http://schemas.microsoft.com/office/drawing/2014/main" id="{9CCA934F-E186-A76E-BD7A-8A7F10089247}"/>
              </a:ext>
            </a:extLst>
          </p:cNvPr>
          <p:cNvSpPr txBox="1">
            <a:spLocks/>
          </p:cNvSpPr>
          <p:nvPr/>
        </p:nvSpPr>
        <p:spPr>
          <a:xfrm>
            <a:off x="4680000" y="360000"/>
            <a:ext cx="4320000" cy="944926"/>
          </a:xfrm>
          <a:prstGeom prst="rect">
            <a:avLst/>
          </a:prstGeom>
          <a:solidFill>
            <a:schemeClr val="bg1">
              <a:lumMod val="85000"/>
            </a:schemeClr>
          </a:solidFill>
        </p:spPr>
        <p:txBody>
          <a:bodyPr anchor="t">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buClrTx/>
            </a:pPr>
            <a:r>
              <a:rPr lang="nl-NL" sz="1000" dirty="0"/>
              <a:t>Om een indruk te krijgen van de groep respondenten is onder andere gevraagd naar de samenstelling van het huishouden. Ongeveer de helft (48%) van de respondenten woont in een huishouden met twee volwassenen. 12% woont alleen en 39% woont in een huishouden met kinderen. Dit zijn relatief meer huishoudens met twee volwassenen en minder eenpersoonshuishoudens dan in totaal in het gebied.</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a:spLocks noGrp="1"/>
          </p:cNvSpPr>
          <p:nvPr>
            <p:ph type="sldNum" sz="quarter" idx="12"/>
          </p:nvPr>
        </p:nvSpPr>
        <p:spPr/>
        <p:txBody>
          <a:bodyPr/>
          <a:lstStyle>
            <a:lvl1pPr algn="ctr">
              <a:defRPr sz="900">
                <a:solidFill>
                  <a:schemeClr val="tx1"/>
                </a:solidFill>
                <a:latin typeface="+mn-lt"/>
              </a:defRPr>
            </a:lvl1pPr>
          </a:lstStyle>
          <a:p>
            <a:fld id="{A5579F4C-55AE-4B04-B3FF-5AFE67FA7A85}" type="slidenum">
              <a:rPr lang="de-CH" smtClean="0"/>
              <a:t>9</a:t>
            </a:fld>
            <a:endParaRPr lang="de-CH"/>
          </a:p>
        </p:txBody>
      </p:sp>
      <p:sp>
        <p:nvSpPr>
          <p:cNvPr id="4" name="Textplatzhalter 15"/>
          <p:cNvSpPr txBox="1">
            <a:spLocks noGrp="1"/>
          </p:cNvSpPr>
          <p:nvPr>
            <p:ph type="body" sz="quarter" idx="13" hasCustomPrompt="1"/>
          </p:nvPr>
        </p:nvSpPr>
        <p:spPr>
          <a:xfrm>
            <a:off x="360000" y="360000"/>
            <a:ext cx="4320000" cy="720000"/>
          </a:xfrm>
        </p:spPr>
        <p:txBody>
          <a:bodyPr anchor="t">
            <a:normAutofit/>
          </a:bodyPr>
          <a:lstStyle/>
          <a:p>
            <a:r>
              <a:rPr dirty="0"/>
              <a:t>Wat is </a:t>
            </a:r>
            <a:r>
              <a:rPr dirty="0" err="1"/>
              <a:t>uw</a:t>
            </a:r>
            <a:r>
              <a:rPr dirty="0"/>
              <a:t> </a:t>
            </a:r>
            <a:r>
              <a:rPr dirty="0" err="1"/>
              <a:t>leeftijd</a:t>
            </a:r>
            <a:r>
              <a:rPr dirty="0"/>
              <a:t>?</a:t>
            </a:r>
            <a:r>
              <a:rPr lang="nl-NL" dirty="0"/>
              <a:t> </a:t>
            </a:r>
          </a:p>
          <a:p>
            <a:r>
              <a:rPr lang="nl-NL" sz="1000" dirty="0"/>
              <a:t>Reacties: 950 / Ontbrekende: 2 / N.v.t.: 29</a:t>
            </a:r>
          </a:p>
          <a:p>
            <a:endParaRPr dirty="0"/>
          </a:p>
        </p:txBody>
      </p:sp>
      <p:graphicFrame>
        <p:nvGraphicFramePr>
          <p:cNvPr id="2" name="ChartObject">
            <a:extLst>
              <a:ext uri="{FF2B5EF4-FFF2-40B4-BE49-F238E27FC236}">
                <a16:creationId xmlns:a16="http://schemas.microsoft.com/office/drawing/2014/main" id="{6658051A-F6AF-3A03-2C09-92DA0EF8F8FC}"/>
              </a:ext>
            </a:extLst>
          </p:cNvPr>
          <p:cNvGraphicFramePr>
            <a:graphicFrameLocks noGrp="1"/>
          </p:cNvGraphicFramePr>
          <p:nvPr>
            <p:ph idx="15" hasCustomPrompt="1"/>
            <p:extLst>
              <p:ext uri="{D42A27DB-BD31-4B8C-83A1-F6EECF244321}">
                <p14:modId xmlns:p14="http://schemas.microsoft.com/office/powerpoint/2010/main" val="3786551348"/>
              </p:ext>
            </p:extLst>
          </p:nvPr>
        </p:nvGraphicFramePr>
        <p:xfrm>
          <a:off x="507997" y="1056290"/>
          <a:ext cx="8136468" cy="367104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platzhalter 15">
            <a:extLst>
              <a:ext uri="{FF2B5EF4-FFF2-40B4-BE49-F238E27FC236}">
                <a16:creationId xmlns:a16="http://schemas.microsoft.com/office/drawing/2014/main" id="{27A3EB31-00B6-166E-4CEF-FFFCE3C48DBD}"/>
              </a:ext>
            </a:extLst>
          </p:cNvPr>
          <p:cNvSpPr txBox="1">
            <a:spLocks/>
          </p:cNvSpPr>
          <p:nvPr/>
        </p:nvSpPr>
        <p:spPr>
          <a:xfrm>
            <a:off x="4680000" y="360000"/>
            <a:ext cx="4320000" cy="854438"/>
          </a:xfrm>
          <a:prstGeom prst="rect">
            <a:avLst/>
          </a:prstGeom>
          <a:solidFill>
            <a:schemeClr val="bg1">
              <a:lumMod val="85000"/>
            </a:schemeClr>
          </a:solidFill>
        </p:spPr>
        <p:txBody>
          <a:bodyPr anchor="t">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0"/>
              </a:spcAft>
              <a:buClrTx/>
            </a:pPr>
            <a:r>
              <a:rPr lang="nl-NL" sz="1000" dirty="0"/>
              <a:t>1% van de respondenten is jonger dan 29 jaar, 29% is tussen de 30 en 49 jaar, 38% is tussen de 50 en 69 jaar. 32% is 70 jaar of ouder. Dit komt redelijk overeen met de totale bevolking in het gebied. Al zijn daar iets minder ouderen en iets meer jongeren. Maar als we ervan uitgaan dat per huishouden 1 persoon de vragenlijst invult is dat redelijk representatief.</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10.0.3"/>
  <p:tag name="AS_OS" val="Microsoft Windows NT 10.0.20348.0"/>
  <p:tag name="AS_RELEASE_DATE" val="2025.05.14"/>
  <p:tag name="AS_TITLE" val="Aspose.Slides for .NET6"/>
  <p:tag name="AS_VERSION" val="25.5"/>
</p:tagLst>
</file>

<file path=ppt/theme/theme1.xml><?xml version="1.0" encoding="utf-8"?>
<a:theme xmlns:a="http://schemas.openxmlformats.org/drawingml/2006/main" name="ng-title-slides">
  <a:themeElements>
    <a:clrScheme name="Leiden">
      <a:dk1>
        <a:srgbClr val="004B71"/>
      </a:dk1>
      <a:lt1>
        <a:sysClr val="window" lastClr="FFFFFF"/>
      </a:lt1>
      <a:dk2>
        <a:srgbClr val="00314A"/>
      </a:dk2>
      <a:lt2>
        <a:srgbClr val="ECECEC"/>
      </a:lt2>
      <a:accent1>
        <a:srgbClr val="0080C0"/>
      </a:accent1>
      <a:accent2>
        <a:srgbClr val="A9C733"/>
      </a:accent2>
      <a:accent3>
        <a:srgbClr val="FF8400"/>
      </a:accent3>
      <a:accent4>
        <a:srgbClr val="5C248A"/>
      </a:accent4>
      <a:accent5>
        <a:srgbClr val="E42313"/>
      </a:accent5>
      <a:accent6>
        <a:srgbClr val="FFDF00"/>
      </a:accent6>
      <a:hlink>
        <a:srgbClr val="004B71"/>
      </a:hlink>
      <a:folHlink>
        <a:srgbClr val="8D7257"/>
      </a:folHlink>
    </a:clrScheme>
    <a:fontScheme name="Survalyzer Default">
      <a:majorFont>
        <a:latin typeface="Lato"/>
        <a:ea typeface="Lato"/>
        <a:cs typeface="Arial"/>
      </a:majorFont>
      <a:minorFont>
        <a:latin typeface="Lato"/>
        <a:ea typeface="Lat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enutzerdefiniertes Design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A4D80B6063E4F4AB6129C6056D86080" ma:contentTypeVersion="10" ma:contentTypeDescription="Create a new document." ma:contentTypeScope="" ma:versionID="5e10b541d665e574c653bf5e2afa47c6">
  <xsd:schema xmlns:xsd="http://www.w3.org/2001/XMLSchema" xmlns:xs="http://www.w3.org/2001/XMLSchema" xmlns:p="http://schemas.microsoft.com/office/2006/metadata/properties" xmlns:ns2="7bb89e30-2fb0-41f4-a6e6-19b9f0a90778" xmlns:ns3="db2e379d-d16b-46bc-8a40-f88cee8353b9" targetNamespace="http://schemas.microsoft.com/office/2006/metadata/properties" ma:root="true" ma:fieldsID="bcebfc499e4c3c541cb4b70b8cdd5ad9" ns2:_="" ns3:_="">
    <xsd:import namespace="7bb89e30-2fb0-41f4-a6e6-19b9f0a90778"/>
    <xsd:import namespace="db2e379d-d16b-46bc-8a40-f88cee8353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b89e30-2fb0-41f4-a6e6-19b9f0a9077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2e379d-d16b-46bc-8a40-f88cee8353b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BFE17A-21CF-4F32-A038-54F178DAECB5}">
  <ds:schemaRefs>
    <ds:schemaRef ds:uri="http://purl.org/dc/terms/"/>
    <ds:schemaRef ds:uri="http://schemas.microsoft.com/office/2006/documentManagement/types"/>
    <ds:schemaRef ds:uri="http://schemas.microsoft.com/office/2006/metadata/properties"/>
    <ds:schemaRef ds:uri="http://purl.org/dc/dcmitype/"/>
    <ds:schemaRef ds:uri="db2e379d-d16b-46bc-8a40-f88cee8353b9"/>
    <ds:schemaRef ds:uri="http://schemas.microsoft.com/office/infopath/2007/PartnerControls"/>
    <ds:schemaRef ds:uri="http://purl.org/dc/elements/1.1/"/>
    <ds:schemaRef ds:uri="http://schemas.openxmlformats.org/package/2006/metadata/core-properties"/>
    <ds:schemaRef ds:uri="7bb89e30-2fb0-41f4-a6e6-19b9f0a90778"/>
    <ds:schemaRef ds:uri="http://www.w3.org/XML/1998/namespace"/>
  </ds:schemaRefs>
</ds:datastoreItem>
</file>

<file path=customXml/itemProps2.xml><?xml version="1.0" encoding="utf-8"?>
<ds:datastoreItem xmlns:ds="http://schemas.openxmlformats.org/officeDocument/2006/customXml" ds:itemID="{1F66974B-497E-40FE-876C-FFCC0A94D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b89e30-2fb0-41f4-a6e6-19b9f0a90778"/>
    <ds:schemaRef ds:uri="db2e379d-d16b-46bc-8a40-f88cee8353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08284B-A484-486C-9B6C-4D051D4A84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Presentation_Survalyzer_New_Vorlage</Template>
  <TotalTime>1626</TotalTime>
  <Words>1191</Words>
  <Application>Microsoft Office PowerPoint</Application>
  <PresentationFormat>Diavoorstelling (16:9)</PresentationFormat>
  <Paragraphs>135</Paragraphs>
  <Slides>10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Aptos Narrow</vt:lpstr>
      <vt:lpstr>Arial</vt:lpstr>
      <vt:lpstr>Lato</vt:lpstr>
      <vt:lpstr>Aptos</vt:lpstr>
      <vt:lpstr>ng-title-slides</vt:lpstr>
      <vt:lpstr>Schone energie Merenwijk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Judith Jünger</dc:creator>
  <cp:lastModifiedBy>Kort, Julius</cp:lastModifiedBy>
  <cp:revision>383</cp:revision>
  <dcterms:created xsi:type="dcterms:W3CDTF">2019-07-23T06:35:17Z</dcterms:created>
  <dcterms:modified xsi:type="dcterms:W3CDTF">2026-07-09T13:29:43Z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0x0101006A4D80B6063E4F4AB6129C6056D86080</vt:lpwstr>
  </property>
  <property fmtid="{D5CDD505-2E9C-101B-9397-08002B2CF9AE}" pid="3" name="MSIP_Label_7f41e3b3-6993-4cb3-bd81-3241ee3de835_ActionId">
    <vt:lpwstr>37f391a0-0a90-439b-947b-7d89a8306800</vt:lpwstr>
  </property>
  <property fmtid="{D5CDD505-2E9C-101B-9397-08002B2CF9AE}" pid="4" name="MSIP_Label_7f41e3b3-6993-4cb3-bd81-3241ee3de835_ContentBits">
    <vt:lpwstr>0</vt:lpwstr>
  </property>
  <property fmtid="{D5CDD505-2E9C-101B-9397-08002B2CF9AE}" pid="5" name="MSIP_Label_7f41e3b3-6993-4cb3-bd81-3241ee3de835_Enabled">
    <vt:lpwstr>true</vt:lpwstr>
  </property>
  <property fmtid="{D5CDD505-2E9C-101B-9397-08002B2CF9AE}" pid="6" name="MSIP_Label_7f41e3b3-6993-4cb3-bd81-3241ee3de835_Method">
    <vt:lpwstr>Standard</vt:lpwstr>
  </property>
  <property fmtid="{D5CDD505-2E9C-101B-9397-08002B2CF9AE}" pid="7" name="MSIP_Label_7f41e3b3-6993-4cb3-bd81-3241ee3de835_Name">
    <vt:lpwstr>Public</vt:lpwstr>
  </property>
  <property fmtid="{D5CDD505-2E9C-101B-9397-08002B2CF9AE}" pid="8" name="MSIP_Label_7f41e3b3-6993-4cb3-bd81-3241ee3de835_SetDate">
    <vt:lpwstr>2024-06-25T12:18:16Z</vt:lpwstr>
  </property>
  <property fmtid="{D5CDD505-2E9C-101B-9397-08002B2CF9AE}" pid="9" name="MSIP_Label_7f41e3b3-6993-4cb3-bd81-3241ee3de835_SiteId">
    <vt:lpwstr>5151ca98-8281-4e49-8327-eca9246d545f</vt:lpwstr>
  </property>
</Properties>
</file>